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69" r:id="rId3"/>
    <p:sldId id="311" r:id="rId4"/>
    <p:sldId id="330" r:id="rId5"/>
    <p:sldId id="313" r:id="rId6"/>
    <p:sldId id="312" r:id="rId7"/>
    <p:sldId id="315" r:id="rId8"/>
    <p:sldId id="314" r:id="rId9"/>
    <p:sldId id="317" r:id="rId10"/>
    <p:sldId id="316" r:id="rId11"/>
    <p:sldId id="321" r:id="rId12"/>
    <p:sldId id="310" r:id="rId13"/>
    <p:sldId id="323" r:id="rId14"/>
    <p:sldId id="325" r:id="rId15"/>
    <p:sldId id="319" r:id="rId16"/>
    <p:sldId id="326" r:id="rId17"/>
    <p:sldId id="329" r:id="rId18"/>
    <p:sldId id="320" r:id="rId19"/>
    <p:sldId id="327" r:id="rId20"/>
    <p:sldId id="328" r:id="rId21"/>
    <p:sldId id="300" r:id="rId22"/>
    <p:sldId id="298" r:id="rId23"/>
    <p:sldId id="299" r:id="rId24"/>
    <p:sldId id="296" r:id="rId25"/>
    <p:sldId id="270" r:id="rId26"/>
    <p:sldId id="297" r:id="rId27"/>
    <p:sldId id="259" r:id="rId28"/>
    <p:sldId id="292" r:id="rId29"/>
    <p:sldId id="258" r:id="rId30"/>
    <p:sldId id="272" r:id="rId31"/>
    <p:sldId id="294" r:id="rId32"/>
    <p:sldId id="293" r:id="rId33"/>
    <p:sldId id="295" r:id="rId34"/>
    <p:sldId id="262" r:id="rId35"/>
    <p:sldId id="260" r:id="rId36"/>
    <p:sldId id="266" r:id="rId37"/>
    <p:sldId id="271" r:id="rId38"/>
    <p:sldId id="261" r:id="rId39"/>
    <p:sldId id="273" r:id="rId40"/>
    <p:sldId id="274" r:id="rId41"/>
    <p:sldId id="278" r:id="rId42"/>
    <p:sldId id="282" r:id="rId43"/>
    <p:sldId id="283" r:id="rId44"/>
    <p:sldId id="284" r:id="rId45"/>
    <p:sldId id="285" r:id="rId46"/>
    <p:sldId id="287" r:id="rId47"/>
    <p:sldId id="286" r:id="rId48"/>
    <p:sldId id="290" r:id="rId49"/>
    <p:sldId id="289" r:id="rId50"/>
    <p:sldId id="281" r:id="rId51"/>
    <p:sldId id="291" r:id="rId52"/>
    <p:sldId id="288" r:id="rId53"/>
    <p:sldId id="280" r:id="rId54"/>
    <p:sldId id="275" r:id="rId55"/>
    <p:sldId id="264" r:id="rId56"/>
    <p:sldId id="318" r:id="rId57"/>
    <p:sldId id="277" r:id="rId58"/>
    <p:sldId id="257" r:id="rId59"/>
    <p:sldId id="267" r:id="rId60"/>
    <p:sldId id="265" r:id="rId61"/>
    <p:sldId id="301" r:id="rId62"/>
    <p:sldId id="324" r:id="rId63"/>
    <p:sldId id="32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3"/>
    <p:restoredTop sz="94719"/>
  </p:normalViewPr>
  <p:slideViewPr>
    <p:cSldViewPr snapToGrid="0">
      <p:cViewPr varScale="1">
        <p:scale>
          <a:sx n="126" d="100"/>
          <a:sy n="126" d="100"/>
        </p:scale>
        <p:origin x="232" y="744"/>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values evaluated are appropriate for the size of models in </a:t>
            </a:r>
            <a:r>
              <a:rPr lang="en-US" dirty="0" err="1"/>
              <a:t>BioModels</a:t>
            </a:r>
            <a:r>
              <a:rPr lang="en-US" dirty="0"/>
              <a:t>.</a:t>
            </a:r>
          </a:p>
        </p:txBody>
      </p:sp>
      <p:sp>
        <p:nvSpPr>
          <p:cNvPr id="4" name="Slide Number Placeholder 3"/>
          <p:cNvSpPr>
            <a:spLocks noGrp="1"/>
          </p:cNvSpPr>
          <p:nvPr>
            <p:ph type="sldNum" sz="quarter" idx="5"/>
          </p:nvPr>
        </p:nvSpPr>
        <p:spPr/>
        <p:txBody>
          <a:bodyPr/>
          <a:lstStyle/>
          <a:p>
            <a:fld id="{14B427FC-75C3-6444-8097-0FC269F34774}" type="slidenum">
              <a:rPr lang="en-US" smtClean="0"/>
              <a:t>14</a:t>
            </a:fld>
            <a:endParaRPr lang="en-US"/>
          </a:p>
        </p:txBody>
      </p:sp>
    </p:spTree>
    <p:extLst>
      <p:ext uri="{BB962C8B-B14F-4D97-AF65-F5344CB8AC3E}">
        <p14:creationId xmlns:p14="http://schemas.microsoft.com/office/powerpoint/2010/main" val="1666199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23</a:t>
            </a:fld>
            <a:endParaRPr lang="en-US"/>
          </a:p>
        </p:txBody>
      </p:sp>
    </p:spTree>
    <p:extLst>
      <p:ext uri="{BB962C8B-B14F-4D97-AF65-F5344CB8AC3E}">
        <p14:creationId xmlns:p14="http://schemas.microsoft.com/office/powerpoint/2010/main" val="2636265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50</a:t>
            </a:fld>
            <a:endParaRPr lang="en-US"/>
          </a:p>
        </p:txBody>
      </p:sp>
    </p:spTree>
    <p:extLst>
      <p:ext uri="{BB962C8B-B14F-4D97-AF65-F5344CB8AC3E}">
        <p14:creationId xmlns:p14="http://schemas.microsoft.com/office/powerpoint/2010/main" val="189059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a:xfrm>
            <a:off x="838200" y="204258"/>
            <a:ext cx="10515600" cy="803275"/>
          </a:xfrm>
        </p:spPr>
        <p:txBody>
          <a:bodyPr>
            <a:normAutofit/>
          </a:bodyPr>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a:xfrm>
            <a:off x="838200" y="1312333"/>
            <a:ext cx="10515600" cy="4864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11.png"/><Relationship Id="rId13" Type="http://schemas.openxmlformats.org/officeDocument/2006/relationships/image" Target="../media/image151.png"/><Relationship Id="rId3" Type="http://schemas.openxmlformats.org/officeDocument/2006/relationships/image" Target="../media/image511.png"/><Relationship Id="rId7" Type="http://schemas.openxmlformats.org/officeDocument/2006/relationships/image" Target="../media/image911.png"/><Relationship Id="rId12" Type="http://schemas.openxmlformats.org/officeDocument/2006/relationships/image" Target="../media/image141.png"/><Relationship Id="rId2" Type="http://schemas.openxmlformats.org/officeDocument/2006/relationships/image" Target="../media/image411.png"/><Relationship Id="rId1" Type="http://schemas.openxmlformats.org/officeDocument/2006/relationships/slideLayout" Target="../slideLayouts/slideLayout6.xml"/><Relationship Id="rId6" Type="http://schemas.openxmlformats.org/officeDocument/2006/relationships/image" Target="../media/image811.png"/><Relationship Id="rId11" Type="http://schemas.openxmlformats.org/officeDocument/2006/relationships/image" Target="../media/image131.png"/><Relationship Id="rId5" Type="http://schemas.openxmlformats.org/officeDocument/2006/relationships/image" Target="../media/image711.png"/><Relationship Id="rId10" Type="http://schemas.openxmlformats.org/officeDocument/2006/relationships/image" Target="../media/image128.png"/><Relationship Id="rId4" Type="http://schemas.openxmlformats.org/officeDocument/2006/relationships/image" Target="../media/image611.png"/><Relationship Id="rId9" Type="http://schemas.openxmlformats.org/officeDocument/2006/relationships/image" Target="../media/image11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0.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0.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0.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35.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2.png"/><Relationship Id="rId21" Type="http://schemas.openxmlformats.org/officeDocument/2006/relationships/image" Target="../media/image94.png"/><Relationship Id="rId7" Type="http://schemas.openxmlformats.org/officeDocument/2006/relationships/image" Target="../media/image251.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1.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1.png"/><Relationship Id="rId11" Type="http://schemas.openxmlformats.org/officeDocument/2006/relationships/image" Target="../media/image84.png"/><Relationship Id="rId5" Type="http://schemas.openxmlformats.org/officeDocument/2006/relationships/image" Target="../media/image231.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1.png"/><Relationship Id="rId9" Type="http://schemas.openxmlformats.org/officeDocument/2006/relationships/image" Target="../media/image271.png"/><Relationship Id="rId14" Type="http://schemas.openxmlformats.org/officeDocument/2006/relationships/image" Target="../media/image87.png"/><Relationship Id="rId22" Type="http://schemas.openxmlformats.org/officeDocument/2006/relationships/image" Target="../media/image95.png"/></Relationships>
</file>

<file path=ppt/slides/_rels/slide36.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1.png"/><Relationship Id="rId21" Type="http://schemas.openxmlformats.org/officeDocument/2006/relationships/image" Target="../media/image100.png"/><Relationship Id="rId7" Type="http://schemas.openxmlformats.org/officeDocument/2006/relationships/image" Target="../media/image331.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1.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1.png"/><Relationship Id="rId11" Type="http://schemas.openxmlformats.org/officeDocument/2006/relationships/image" Target="../media/image78.png"/><Relationship Id="rId5" Type="http://schemas.openxmlformats.org/officeDocument/2006/relationships/image" Target="../media/image31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1.png"/><Relationship Id="rId9" Type="http://schemas.openxmlformats.org/officeDocument/2006/relationships/image" Target="../media/image62.png"/><Relationship Id="rId14" Type="http://schemas.openxmlformats.org/officeDocument/2006/relationships/image" Target="../media/image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0.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0.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0.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0.png"/><Relationship Id="rId9" Type="http://schemas.openxmlformats.org/officeDocument/2006/relationships/image" Target="../media/image119.png"/><Relationship Id="rId14" Type="http://schemas.openxmlformats.org/officeDocument/2006/relationships/image" Target="../media/image1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err="1">
                <a:latin typeface="Courier New" panose="02070309020205020404" pitchFamily="49" charset="0"/>
                <a:cs typeface="Courier New" panose="02070309020205020404" pitchFamily="49" charset="0"/>
              </a:rPr>
              <a:t>pySubnetSB</a:t>
            </a:r>
            <a:r>
              <a:rPr lang="en-US" dirty="0"/>
              <a:t>: A Python Package for Finding Sub-Networks in SBML Models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Nov,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4935-C00A-C902-1BDC-E6BBBD60C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7419A-C5CE-9130-9310-6A0A48E5482C}"/>
              </a:ext>
            </a:extLst>
          </p:cNvPr>
          <p:cNvSpPr>
            <a:spLocks noGrp="1"/>
          </p:cNvSpPr>
          <p:nvPr>
            <p:ph type="title"/>
          </p:nvPr>
        </p:nvSpPr>
        <p:spPr>
          <a:xfrm>
            <a:off x="251791" y="136529"/>
            <a:ext cx="11784496" cy="807690"/>
          </a:xfrm>
        </p:spPr>
        <p:txBody>
          <a:bodyPr>
            <a:normAutofit/>
          </a:bodyPr>
          <a:lstStyle/>
          <a:p>
            <a:r>
              <a:rPr lang="en-US" sz="3200" b="1" dirty="0"/>
              <a:t>Subnet Problem: Are there </a:t>
            </a:r>
            <a:r>
              <a:rPr lang="en-US" sz="3200" b="1" dirty="0" err="1"/>
              <a:t>BioModels</a:t>
            </a:r>
            <a:r>
              <a:rPr lang="en-US" sz="3200" b="1" dirty="0"/>
              <a:t> that contain this oscillator?</a:t>
            </a:r>
          </a:p>
        </p:txBody>
      </p:sp>
      <p:pic>
        <p:nvPicPr>
          <p:cNvPr id="11" name="Picture 10">
            <a:extLst>
              <a:ext uri="{FF2B5EF4-FFF2-40B4-BE49-F238E27FC236}">
                <a16:creationId xmlns:a16="http://schemas.microsoft.com/office/drawing/2014/main" id="{DE2FA823-F96C-1676-A22D-F43388C006BA}"/>
              </a:ext>
            </a:extLst>
          </p:cNvPr>
          <p:cNvPicPr>
            <a:picLocks noChangeAspect="1"/>
          </p:cNvPicPr>
          <p:nvPr/>
        </p:nvPicPr>
        <p:blipFill>
          <a:blip r:embed="rId2"/>
          <a:stretch>
            <a:fillRect/>
          </a:stretch>
        </p:blipFill>
        <p:spPr>
          <a:xfrm>
            <a:off x="386977" y="1150982"/>
            <a:ext cx="3104322" cy="1649171"/>
          </a:xfrm>
          <a:prstGeom prst="rect">
            <a:avLst/>
          </a:prstGeom>
        </p:spPr>
      </p:pic>
      <p:grpSp>
        <p:nvGrpSpPr>
          <p:cNvPr id="39" name="Group 38">
            <a:extLst>
              <a:ext uri="{FF2B5EF4-FFF2-40B4-BE49-F238E27FC236}">
                <a16:creationId xmlns:a16="http://schemas.microsoft.com/office/drawing/2014/main" id="{2E3BACCA-5607-B799-DF96-BF40D9A25923}"/>
              </a:ext>
            </a:extLst>
          </p:cNvPr>
          <p:cNvGrpSpPr/>
          <p:nvPr/>
        </p:nvGrpSpPr>
        <p:grpSpPr>
          <a:xfrm>
            <a:off x="4006870" y="1151611"/>
            <a:ext cx="4498860" cy="1648542"/>
            <a:chOff x="5754741" y="1113903"/>
            <a:chExt cx="4498860" cy="1648542"/>
          </a:xfrm>
        </p:grpSpPr>
        <p:sp>
          <p:nvSpPr>
            <p:cNvPr id="9" name="TextBox 8">
              <a:extLst>
                <a:ext uri="{FF2B5EF4-FFF2-40B4-BE49-F238E27FC236}">
                  <a16:creationId xmlns:a16="http://schemas.microsoft.com/office/drawing/2014/main" id="{0B6DCA31-4C93-E8A6-C8E2-FF9FF1D6EF13}"/>
                </a:ext>
              </a:extLst>
            </p:cNvPr>
            <p:cNvSpPr txBox="1"/>
            <p:nvPr/>
          </p:nvSpPr>
          <p:spPr>
            <a:xfrm>
              <a:off x="5754741" y="1113903"/>
              <a:ext cx="4498860" cy="276999"/>
            </a:xfrm>
            <a:prstGeom prst="rect">
              <a:avLst/>
            </a:prstGeom>
            <a:noFill/>
          </p:spPr>
          <p:txBody>
            <a:bodyPr wrap="none" rtlCol="0">
              <a:spAutoFit/>
            </a:bodyPr>
            <a:lstStyle/>
            <a:p>
              <a:r>
                <a:rPr lang="en-US" sz="1200" dirty="0"/>
                <a:t>FelixGarza2017 (695): </a:t>
              </a:r>
              <a:r>
                <a:rPr lang="en-US" sz="1200" b="0" i="0" dirty="0">
                  <a:effectLst/>
                  <a:latin typeface="system-ui"/>
                </a:rPr>
                <a:t>Blue light treatment of psoriasis). 35 reactions.</a:t>
              </a:r>
              <a:endParaRPr lang="en-US" sz="1200" dirty="0"/>
            </a:p>
          </p:txBody>
        </p:sp>
        <p:sp>
          <p:nvSpPr>
            <p:cNvPr id="26" name="TextBox 25">
              <a:extLst>
                <a:ext uri="{FF2B5EF4-FFF2-40B4-BE49-F238E27FC236}">
                  <a16:creationId xmlns:a16="http://schemas.microsoft.com/office/drawing/2014/main" id="{85D0F820-C6D7-DAA3-6E15-21F4DEFCFBAC}"/>
                </a:ext>
              </a:extLst>
            </p:cNvPr>
            <p:cNvSpPr txBox="1"/>
            <p:nvPr/>
          </p:nvSpPr>
          <p:spPr>
            <a:xfrm>
              <a:off x="5759778" y="1377450"/>
              <a:ext cx="4034671" cy="1384995"/>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R_13: xFinal_8 -&gt; xFinal_7 </a:t>
              </a:r>
            </a:p>
            <a:p>
              <a:r>
                <a:rPr lang="en-US" sz="1200" dirty="0">
                  <a:latin typeface="Courier New" panose="02070309020205020404" pitchFamily="49" charset="0"/>
                  <a:cs typeface="Courier New" panose="02070309020205020404" pitchFamily="49" charset="0"/>
                </a:rPr>
                <a:t>R_6: xFinal_3 -&gt; xFinal_3 + xFinal_9 </a:t>
              </a:r>
            </a:p>
            <a:p>
              <a:r>
                <a:rPr lang="en-US" sz="1200" dirty="0">
                  <a:latin typeface="Courier New" panose="02070309020205020404" pitchFamily="49" charset="0"/>
                  <a:cs typeface="Courier New" panose="02070309020205020404" pitchFamily="49" charset="0"/>
                </a:rPr>
                <a:t>R_15: xFinal_7 + xFinal_9 -&gt; xFinal_9 </a:t>
              </a:r>
            </a:p>
            <a:p>
              <a:r>
                <a:rPr lang="en-US" sz="1200" dirty="0">
                  <a:latin typeface="Courier New" panose="02070309020205020404" pitchFamily="49" charset="0"/>
                  <a:cs typeface="Courier New" panose="02070309020205020404" pitchFamily="49" charset="0"/>
                </a:rPr>
                <a:t>R_24: xFinal_7 -&gt; xFinal_7 + xFinal_3 </a:t>
              </a:r>
            </a:p>
            <a:p>
              <a:r>
                <a:rPr lang="en-US" sz="1200" dirty="0">
                  <a:latin typeface="Courier New" panose="02070309020205020404" pitchFamily="49" charset="0"/>
                  <a:cs typeface="Courier New" panose="02070309020205020404" pitchFamily="49" charset="0"/>
                </a:rPr>
                <a:t>R_25: xFinal_3 + xFinal_9 -&gt; xFinal_9 </a:t>
              </a:r>
            </a:p>
            <a:p>
              <a:r>
                <a:rPr lang="en-US" sz="1200" dirty="0">
                  <a:latin typeface="Courier New" panose="02070309020205020404" pitchFamily="49" charset="0"/>
                  <a:cs typeface="Courier New" panose="02070309020205020404" pitchFamily="49" charset="0"/>
                </a:rPr>
                <a:t>R_14: xFinal_7 -&gt; 2.0 xFinal_7 </a:t>
              </a:r>
            </a:p>
            <a:p>
              <a:r>
                <a:rPr lang="en-US" sz="1200" dirty="0">
                  <a:latin typeface="Courier New" panose="02070309020205020404" pitchFamily="49" charset="0"/>
                  <a:cs typeface="Courier New" panose="02070309020205020404" pitchFamily="49" charset="0"/>
                </a:rPr>
                <a:t>R_7: xFinal_7 + xFinal_9 -&gt; xFinal_7</a:t>
              </a:r>
            </a:p>
          </p:txBody>
        </p:sp>
      </p:grpSp>
      <p:sp>
        <p:nvSpPr>
          <p:cNvPr id="38" name="TextBox 37">
            <a:extLst>
              <a:ext uri="{FF2B5EF4-FFF2-40B4-BE49-F238E27FC236}">
                <a16:creationId xmlns:a16="http://schemas.microsoft.com/office/drawing/2014/main" id="{208C898F-BDCC-B52A-75C9-BB7E9CD93AAC}"/>
              </a:ext>
            </a:extLst>
          </p:cNvPr>
          <p:cNvSpPr txBox="1"/>
          <p:nvPr/>
        </p:nvSpPr>
        <p:spPr>
          <a:xfrm>
            <a:off x="4006870" y="3090801"/>
            <a:ext cx="6099142" cy="1569660"/>
          </a:xfrm>
          <a:prstGeom prst="rect">
            <a:avLst/>
          </a:prstGeom>
          <a:noFill/>
        </p:spPr>
        <p:txBody>
          <a:bodyPr wrap="square">
            <a:spAutoFit/>
          </a:bodyPr>
          <a:lstStyle/>
          <a:p>
            <a:r>
              <a:rPr lang="en-US" sz="1200" dirty="0">
                <a:latin typeface="Calibri" panose="020F0502020204030204" pitchFamily="34" charset="0"/>
                <a:cs typeface="Calibri" panose="020F0502020204030204" pitchFamily="34" charset="0"/>
              </a:rPr>
              <a:t>Carbo2013 (480):  </a:t>
            </a:r>
            <a:r>
              <a:rPr lang="en-US" sz="1200" dirty="0" err="1">
                <a:latin typeface="Calibri" panose="020F0502020204030204" pitchFamily="34" charset="0"/>
                <a:cs typeface="Calibri" panose="020F0502020204030204" pitchFamily="34" charset="0"/>
              </a:rPr>
              <a:t>Muscosal</a:t>
            </a:r>
            <a:r>
              <a:rPr lang="en-US" sz="1200" dirty="0">
                <a:latin typeface="Calibri" panose="020F0502020204030204" pitchFamily="34" charset="0"/>
                <a:cs typeface="Calibri" panose="020F0502020204030204" pitchFamily="34" charset="0"/>
              </a:rPr>
              <a:t> immune response during </a:t>
            </a:r>
            <a:r>
              <a:rPr lang="en-US" sz="1200" dirty="0" err="1">
                <a:latin typeface="Calibri" panose="020F0502020204030204" pitchFamily="34" charset="0"/>
                <a:cs typeface="Calibri" panose="020F0502020204030204" pitchFamily="34" charset="0"/>
              </a:rPr>
              <a:t>H.pylori</a:t>
            </a:r>
            <a:r>
              <a:rPr lang="en-US" sz="1200" dirty="0">
                <a:latin typeface="Calibri" panose="020F0502020204030204" pitchFamily="34" charset="0"/>
                <a:cs typeface="Calibri" panose="020F0502020204030204" pitchFamily="34" charset="0"/>
              </a:rPr>
              <a:t> infection. 56 reactions.</a:t>
            </a:r>
          </a:p>
          <a:p>
            <a:r>
              <a:rPr lang="en-US" sz="1200" dirty="0">
                <a:latin typeface="Courier New" panose="02070309020205020404" pitchFamily="49" charset="0"/>
                <a:cs typeface="Courier New" panose="02070309020205020404" pitchFamily="49" charset="0"/>
              </a:rPr>
              <a:t>  reaction_16: s1 -&gt; s6</a:t>
            </a:r>
          </a:p>
          <a:p>
            <a:r>
              <a:rPr lang="en-US" sz="1200" dirty="0">
                <a:latin typeface="Courier New" panose="02070309020205020404" pitchFamily="49" charset="0"/>
                <a:cs typeface="Courier New" panose="02070309020205020404" pitchFamily="49" charset="0"/>
              </a:rPr>
              <a:t>  reaction_30: s16 -&gt; s16 + s13</a:t>
            </a:r>
          </a:p>
          <a:p>
            <a:r>
              <a:rPr lang="en-US" sz="1200" dirty="0">
                <a:latin typeface="Courier New" panose="02070309020205020404" pitchFamily="49" charset="0"/>
                <a:cs typeface="Courier New" panose="02070309020205020404" pitchFamily="49" charset="0"/>
              </a:rPr>
              <a:t>  reaction_19: s6 + s13 -&gt; s13</a:t>
            </a:r>
          </a:p>
          <a:p>
            <a:r>
              <a:rPr lang="en-US" sz="1200" dirty="0">
                <a:latin typeface="Courier New" panose="02070309020205020404" pitchFamily="49" charset="0"/>
                <a:cs typeface="Courier New" panose="02070309020205020404" pitchFamily="49" charset="0"/>
              </a:rPr>
              <a:t>  reaction_33: s6 -&gt; s6 + s16</a:t>
            </a:r>
          </a:p>
          <a:p>
            <a:r>
              <a:rPr lang="en-US" sz="1200" dirty="0">
                <a:latin typeface="Courier New" panose="02070309020205020404" pitchFamily="49" charset="0"/>
                <a:cs typeface="Courier New" panose="02070309020205020404" pitchFamily="49" charset="0"/>
              </a:rPr>
              <a:t>  reaction_12: s16 + s13 -&gt; s13</a:t>
            </a:r>
          </a:p>
          <a:p>
            <a:r>
              <a:rPr lang="en-US" sz="1200" dirty="0">
                <a:latin typeface="Courier New" panose="02070309020205020404" pitchFamily="49" charset="0"/>
                <a:cs typeface="Courier New" panose="02070309020205020404" pitchFamily="49" charset="0"/>
              </a:rPr>
              <a:t>  reaction_3: s6 -&gt; 2.0 s6</a:t>
            </a:r>
          </a:p>
          <a:p>
            <a:r>
              <a:rPr lang="en-US" sz="1200" dirty="0">
                <a:latin typeface="Courier New" panose="02070309020205020404" pitchFamily="49" charset="0"/>
                <a:cs typeface="Courier New" panose="02070309020205020404" pitchFamily="49" charset="0"/>
              </a:rPr>
              <a:t>  reaction_39: s6 + s13 -&gt; s6</a:t>
            </a:r>
          </a:p>
        </p:txBody>
      </p:sp>
      <p:sp>
        <p:nvSpPr>
          <p:cNvPr id="41" name="TextBox 40">
            <a:extLst>
              <a:ext uri="{FF2B5EF4-FFF2-40B4-BE49-F238E27FC236}">
                <a16:creationId xmlns:a16="http://schemas.microsoft.com/office/drawing/2014/main" id="{3CC52413-354C-4892-0EC5-2E7D11159F0E}"/>
              </a:ext>
            </a:extLst>
          </p:cNvPr>
          <p:cNvSpPr txBox="1"/>
          <p:nvPr/>
        </p:nvSpPr>
        <p:spPr>
          <a:xfrm>
            <a:off x="4006870" y="4834215"/>
            <a:ext cx="6099142" cy="2123658"/>
          </a:xfrm>
          <a:prstGeom prst="rect">
            <a:avLst/>
          </a:prstGeom>
          <a:noFill/>
        </p:spPr>
        <p:txBody>
          <a:bodyPr wrap="square">
            <a:spAutoFit/>
          </a:bodyPr>
          <a:lstStyle/>
          <a:p>
            <a:pPr algn="l"/>
            <a:r>
              <a:rPr lang="en-US" sz="1200" dirty="0">
                <a:effectLst/>
                <a:latin typeface="Calibri" panose="020F0502020204030204" pitchFamily="34" charset="0"/>
                <a:cs typeface="Calibri" panose="020F0502020204030204" pitchFamily="34" charset="0"/>
              </a:rPr>
              <a:t>ArnoldFarquhar2011:(872) </a:t>
            </a:r>
            <a:r>
              <a:rPr lang="en-US" sz="1200" dirty="0" err="1">
                <a:effectLst/>
                <a:latin typeface="Calibri" panose="020F0502020204030204" pitchFamily="34" charset="0"/>
                <a:cs typeface="Calibri" panose="020F0502020204030204" pitchFamily="34" charset="0"/>
              </a:rPr>
              <a:t>RubisCO</a:t>
            </a:r>
            <a:r>
              <a:rPr lang="en-US" sz="1200" dirty="0">
                <a:effectLst/>
                <a:latin typeface="Calibri" panose="020F0502020204030204" pitchFamily="34" charset="0"/>
                <a:cs typeface="Calibri" panose="020F0502020204030204" pitchFamily="34" charset="0"/>
              </a:rPr>
              <a:t> and the Carbon Cycle. 17 reactions.</a:t>
            </a:r>
          </a:p>
          <a:p>
            <a:pPr algn="l"/>
            <a:r>
              <a:rPr lang="en-US" sz="1200" dirty="0">
                <a:effectLst/>
                <a:latin typeface="Courier New" panose="02070309020205020404" pitchFamily="49" charset="0"/>
                <a:cs typeface="Courier New" panose="02070309020205020404" pitchFamily="49" charset="0"/>
              </a:rPr>
              <a:t>re9: s12 -&gt; s13</a:t>
            </a:r>
          </a:p>
          <a:p>
            <a:pPr algn="l"/>
            <a:r>
              <a:rPr lang="en-US" sz="1200" dirty="0">
                <a:effectLst/>
                <a:latin typeface="Courier New" panose="02070309020205020404" pitchFamily="49" charset="0"/>
                <a:cs typeface="Courier New" panose="02070309020205020404" pitchFamily="49" charset="0"/>
              </a:rPr>
              <a:t>re5: s2 -&gt; s2 + s4</a:t>
            </a:r>
          </a:p>
          <a:p>
            <a:pPr algn="l"/>
            <a:r>
              <a:rPr lang="en-US" sz="1200" dirty="0">
                <a:effectLst/>
                <a:latin typeface="Courier New" panose="02070309020205020404" pitchFamily="49" charset="0"/>
                <a:cs typeface="Courier New" panose="02070309020205020404" pitchFamily="49" charset="0"/>
              </a:rPr>
              <a:t>re14: s13 + s4 -&gt; s4 </a:t>
            </a:r>
          </a:p>
          <a:p>
            <a:pPr algn="l"/>
            <a:r>
              <a:rPr lang="en-US" sz="1200" dirty="0">
                <a:effectLst/>
                <a:latin typeface="Courier New" panose="02070309020205020404" pitchFamily="49" charset="0"/>
                <a:cs typeface="Courier New" panose="02070309020205020404" pitchFamily="49" charset="0"/>
              </a:rPr>
              <a:t>re1: s13 -&gt; s13 + s2</a:t>
            </a:r>
          </a:p>
          <a:p>
            <a:pPr algn="l"/>
            <a:r>
              <a:rPr lang="en-US" sz="1200" dirty="0">
                <a:effectLst/>
                <a:latin typeface="Courier New" panose="02070309020205020404" pitchFamily="49" charset="0"/>
                <a:cs typeface="Courier New" panose="02070309020205020404" pitchFamily="49" charset="0"/>
              </a:rPr>
              <a:t>re3: s2 + s4 -&gt; s4</a:t>
            </a:r>
          </a:p>
          <a:p>
            <a:pPr algn="l"/>
            <a:r>
              <a:rPr lang="en-US" sz="1200" dirty="0">
                <a:effectLst/>
                <a:latin typeface="Courier New" panose="02070309020205020404" pitchFamily="49" charset="0"/>
                <a:cs typeface="Courier New" panose="02070309020205020404" pitchFamily="49" charset="0"/>
              </a:rPr>
              <a:t>re24: s13 -&gt; 2.0 s13</a:t>
            </a:r>
          </a:p>
          <a:p>
            <a:pPr algn="l"/>
            <a:r>
              <a:rPr lang="en-US" sz="1200" dirty="0">
                <a:effectLst/>
                <a:latin typeface="Courier New" panose="02070309020205020404" pitchFamily="49" charset="0"/>
                <a:cs typeface="Courier New" panose="02070309020205020404" pitchFamily="49" charset="0"/>
              </a:rPr>
              <a:t>re7: s13 + s4 -&gt; s13 </a:t>
            </a:r>
          </a:p>
          <a:p>
            <a:pPr algn="r"/>
            <a:endParaRPr lang="en-US" sz="1200" dirty="0">
              <a:effectLst/>
              <a:latin typeface="Courier New" panose="02070309020205020404" pitchFamily="49" charset="0"/>
              <a:cs typeface="Courier New" panose="02070309020205020404" pitchFamily="49" charset="0"/>
            </a:endParaRPr>
          </a:p>
          <a:p>
            <a:pPr algn="l"/>
            <a:br>
              <a:rPr lang="en-US" sz="1200" b="0" i="0" dirty="0">
                <a:effectLst/>
                <a:latin typeface="Courier New" panose="02070309020205020404" pitchFamily="49" charset="0"/>
                <a:cs typeface="Courier New" panose="02070309020205020404" pitchFamily="49" charset="0"/>
              </a:rPr>
            </a:br>
            <a:endParaRPr lang="en-US" sz="1200" b="0" i="0" dirty="0">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3109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F3EAC-EBDB-FFE6-DB56-B13BEFBD84C6}"/>
              </a:ext>
            </a:extLst>
          </p:cNvPr>
          <p:cNvSpPr>
            <a:spLocks noGrp="1"/>
          </p:cNvSpPr>
          <p:nvPr>
            <p:ph type="title"/>
          </p:nvPr>
        </p:nvSpPr>
        <p:spPr>
          <a:xfrm>
            <a:off x="838200" y="-40228"/>
            <a:ext cx="10515600" cy="1325563"/>
          </a:xfrm>
        </p:spPr>
        <p:txBody>
          <a:bodyPr>
            <a:noAutofit/>
          </a:bodyPr>
          <a:lstStyle/>
          <a:p>
            <a:pPr algn="l"/>
            <a:r>
              <a:rPr lang="en-US" sz="2800" b="1" i="0" dirty="0">
                <a:solidFill>
                  <a:srgbClr val="222222"/>
                </a:solidFill>
                <a:effectLst/>
                <a:latin typeface="Segoe UI" panose="020B0502040204020203" pitchFamily="34" charset="0"/>
              </a:rPr>
              <a:t>Kholodenko 2000 (10) - </a:t>
            </a:r>
            <a:r>
              <a:rPr lang="en-US" sz="2800" b="1" i="0" dirty="0" err="1">
                <a:solidFill>
                  <a:srgbClr val="222222"/>
                </a:solidFill>
                <a:effectLst/>
                <a:latin typeface="Segoe UI" panose="020B0502040204020203" pitchFamily="34" charset="0"/>
              </a:rPr>
              <a:t>Ultrasensitivity</a:t>
            </a:r>
            <a:r>
              <a:rPr lang="en-US" sz="2800" b="1" i="0" dirty="0">
                <a:solidFill>
                  <a:srgbClr val="222222"/>
                </a:solidFill>
                <a:effectLst/>
                <a:latin typeface="Segoe UI" panose="020B0502040204020203" pitchFamily="34" charset="0"/>
              </a:rPr>
              <a:t> and negative feedback bring oscillations in MAPK cascade</a:t>
            </a:r>
          </a:p>
        </p:txBody>
      </p:sp>
      <p:pic>
        <p:nvPicPr>
          <p:cNvPr id="5" name="Picture 4">
            <a:extLst>
              <a:ext uri="{FF2B5EF4-FFF2-40B4-BE49-F238E27FC236}">
                <a16:creationId xmlns:a16="http://schemas.microsoft.com/office/drawing/2014/main" id="{778D0498-CE6A-685B-ADAF-50994AE29FD9}"/>
              </a:ext>
            </a:extLst>
          </p:cNvPr>
          <p:cNvPicPr>
            <a:picLocks noChangeAspect="1"/>
          </p:cNvPicPr>
          <p:nvPr/>
        </p:nvPicPr>
        <p:blipFill>
          <a:blip r:embed="rId2"/>
          <a:stretch>
            <a:fillRect/>
          </a:stretch>
        </p:blipFill>
        <p:spPr>
          <a:xfrm>
            <a:off x="838200" y="1097162"/>
            <a:ext cx="6185489" cy="2024511"/>
          </a:xfrm>
          <a:prstGeom prst="rect">
            <a:avLst/>
          </a:prstGeom>
        </p:spPr>
      </p:pic>
      <p:grpSp>
        <p:nvGrpSpPr>
          <p:cNvPr id="16" name="Group 15">
            <a:extLst>
              <a:ext uri="{FF2B5EF4-FFF2-40B4-BE49-F238E27FC236}">
                <a16:creationId xmlns:a16="http://schemas.microsoft.com/office/drawing/2014/main" id="{5DA34478-7099-83D7-4D1F-E02574B8234E}"/>
              </a:ext>
            </a:extLst>
          </p:cNvPr>
          <p:cNvGrpSpPr/>
          <p:nvPr/>
        </p:nvGrpSpPr>
        <p:grpSpPr>
          <a:xfrm>
            <a:off x="787400" y="3263630"/>
            <a:ext cx="4464284" cy="1778243"/>
            <a:chOff x="868680" y="3405870"/>
            <a:chExt cx="4464284" cy="1778243"/>
          </a:xfrm>
        </p:grpSpPr>
        <p:pic>
          <p:nvPicPr>
            <p:cNvPr id="4" name="Picture 3">
              <a:extLst>
                <a:ext uri="{FF2B5EF4-FFF2-40B4-BE49-F238E27FC236}">
                  <a16:creationId xmlns:a16="http://schemas.microsoft.com/office/drawing/2014/main" id="{52572EA8-BDB3-473B-4649-D993925D575C}"/>
                </a:ext>
              </a:extLst>
            </p:cNvPr>
            <p:cNvPicPr>
              <a:picLocks noChangeAspect="1"/>
            </p:cNvPicPr>
            <p:nvPr/>
          </p:nvPicPr>
          <p:blipFill>
            <a:blip r:embed="rId3"/>
            <a:stretch>
              <a:fillRect/>
            </a:stretch>
          </p:blipFill>
          <p:spPr>
            <a:xfrm>
              <a:off x="909320" y="3616680"/>
              <a:ext cx="4423644" cy="1567433"/>
            </a:xfrm>
            <a:prstGeom prst="rect">
              <a:avLst/>
            </a:prstGeom>
          </p:spPr>
        </p:pic>
        <p:sp>
          <p:nvSpPr>
            <p:cNvPr id="8" name="TextBox 7">
              <a:extLst>
                <a:ext uri="{FF2B5EF4-FFF2-40B4-BE49-F238E27FC236}">
                  <a16:creationId xmlns:a16="http://schemas.microsoft.com/office/drawing/2014/main" id="{C65A5D3C-4618-B528-BE36-B4F313776B38}"/>
                </a:ext>
              </a:extLst>
            </p:cNvPr>
            <p:cNvSpPr txBox="1"/>
            <p:nvPr/>
          </p:nvSpPr>
          <p:spPr>
            <a:xfrm>
              <a:off x="868680" y="3405870"/>
              <a:ext cx="1040670" cy="261610"/>
            </a:xfrm>
            <a:prstGeom prst="rect">
              <a:avLst/>
            </a:prstGeom>
            <a:noFill/>
          </p:spPr>
          <p:txBody>
            <a:bodyPr wrap="none" rtlCol="0">
              <a:spAutoFit/>
            </a:bodyPr>
            <a:lstStyle/>
            <a:p>
              <a:r>
                <a:rPr lang="en-US" sz="1100" dirty="0" err="1"/>
                <a:t>BioModels</a:t>
              </a:r>
              <a:r>
                <a:rPr lang="en-US" sz="1100" dirty="0"/>
                <a:t> 146</a:t>
              </a:r>
            </a:p>
          </p:txBody>
        </p:sp>
      </p:grpSp>
      <p:grpSp>
        <p:nvGrpSpPr>
          <p:cNvPr id="17" name="Group 16">
            <a:extLst>
              <a:ext uri="{FF2B5EF4-FFF2-40B4-BE49-F238E27FC236}">
                <a16:creationId xmlns:a16="http://schemas.microsoft.com/office/drawing/2014/main" id="{89BCA3A5-8283-0237-4A4A-AE3AA09F254C}"/>
              </a:ext>
            </a:extLst>
          </p:cNvPr>
          <p:cNvGrpSpPr/>
          <p:nvPr/>
        </p:nvGrpSpPr>
        <p:grpSpPr>
          <a:xfrm>
            <a:off x="6889518" y="3140433"/>
            <a:ext cx="4777972" cy="1797567"/>
            <a:chOff x="6889518" y="3272513"/>
            <a:chExt cx="4777972" cy="1797567"/>
          </a:xfrm>
        </p:grpSpPr>
        <p:pic>
          <p:nvPicPr>
            <p:cNvPr id="10" name="Picture 9">
              <a:extLst>
                <a:ext uri="{FF2B5EF4-FFF2-40B4-BE49-F238E27FC236}">
                  <a16:creationId xmlns:a16="http://schemas.microsoft.com/office/drawing/2014/main" id="{41B0EE2B-7037-4017-2459-6FF76A0A2790}"/>
                </a:ext>
              </a:extLst>
            </p:cNvPr>
            <p:cNvPicPr>
              <a:picLocks noChangeAspect="1"/>
            </p:cNvPicPr>
            <p:nvPr/>
          </p:nvPicPr>
          <p:blipFill>
            <a:blip r:embed="rId4"/>
            <a:stretch>
              <a:fillRect/>
            </a:stretch>
          </p:blipFill>
          <p:spPr>
            <a:xfrm>
              <a:off x="6949440" y="3502648"/>
              <a:ext cx="4718050" cy="1567432"/>
            </a:xfrm>
            <a:prstGeom prst="rect">
              <a:avLst/>
            </a:prstGeom>
          </p:spPr>
        </p:pic>
        <p:sp>
          <p:nvSpPr>
            <p:cNvPr id="11" name="TextBox 10">
              <a:extLst>
                <a:ext uri="{FF2B5EF4-FFF2-40B4-BE49-F238E27FC236}">
                  <a16:creationId xmlns:a16="http://schemas.microsoft.com/office/drawing/2014/main" id="{0C42E958-A77E-45BE-E947-63A5CDF3F808}"/>
                </a:ext>
              </a:extLst>
            </p:cNvPr>
            <p:cNvSpPr txBox="1"/>
            <p:nvPr/>
          </p:nvSpPr>
          <p:spPr>
            <a:xfrm>
              <a:off x="6889518" y="3272513"/>
              <a:ext cx="1040670" cy="261610"/>
            </a:xfrm>
            <a:prstGeom prst="rect">
              <a:avLst/>
            </a:prstGeom>
            <a:noFill/>
          </p:spPr>
          <p:txBody>
            <a:bodyPr wrap="none" rtlCol="0">
              <a:spAutoFit/>
            </a:bodyPr>
            <a:lstStyle/>
            <a:p>
              <a:r>
                <a:rPr lang="en-US" sz="1100" dirty="0" err="1"/>
                <a:t>BioModels</a:t>
              </a:r>
              <a:r>
                <a:rPr lang="en-US" sz="1100" dirty="0"/>
                <a:t> 466</a:t>
              </a:r>
            </a:p>
          </p:txBody>
        </p:sp>
      </p:grpSp>
      <p:grpSp>
        <p:nvGrpSpPr>
          <p:cNvPr id="18" name="Group 17">
            <a:extLst>
              <a:ext uri="{FF2B5EF4-FFF2-40B4-BE49-F238E27FC236}">
                <a16:creationId xmlns:a16="http://schemas.microsoft.com/office/drawing/2014/main" id="{9D4CC152-5BE3-3E57-E17C-83C6349F9C60}"/>
              </a:ext>
            </a:extLst>
          </p:cNvPr>
          <p:cNvGrpSpPr/>
          <p:nvPr/>
        </p:nvGrpSpPr>
        <p:grpSpPr>
          <a:xfrm>
            <a:off x="726440" y="5275553"/>
            <a:ext cx="4615180" cy="1407429"/>
            <a:chOff x="858520" y="5224753"/>
            <a:chExt cx="4615180" cy="1407429"/>
          </a:xfrm>
        </p:grpSpPr>
        <p:pic>
          <p:nvPicPr>
            <p:cNvPr id="13" name="Picture 12">
              <a:extLst>
                <a:ext uri="{FF2B5EF4-FFF2-40B4-BE49-F238E27FC236}">
                  <a16:creationId xmlns:a16="http://schemas.microsoft.com/office/drawing/2014/main" id="{DC7C92F6-EBC4-66A7-E0E4-09456B6A92BE}"/>
                </a:ext>
              </a:extLst>
            </p:cNvPr>
            <p:cNvPicPr>
              <a:picLocks noChangeAspect="1"/>
            </p:cNvPicPr>
            <p:nvPr/>
          </p:nvPicPr>
          <p:blipFill>
            <a:blip r:embed="rId5"/>
            <a:stretch>
              <a:fillRect/>
            </a:stretch>
          </p:blipFill>
          <p:spPr>
            <a:xfrm>
              <a:off x="909320" y="5445723"/>
              <a:ext cx="4564380" cy="1186459"/>
            </a:xfrm>
            <a:prstGeom prst="rect">
              <a:avLst/>
            </a:prstGeom>
          </p:spPr>
        </p:pic>
        <p:sp>
          <p:nvSpPr>
            <p:cNvPr id="14" name="TextBox 13">
              <a:extLst>
                <a:ext uri="{FF2B5EF4-FFF2-40B4-BE49-F238E27FC236}">
                  <a16:creationId xmlns:a16="http://schemas.microsoft.com/office/drawing/2014/main" id="{987942C7-A38D-56C4-4D34-8BB800BFC084}"/>
                </a:ext>
              </a:extLst>
            </p:cNvPr>
            <p:cNvSpPr txBox="1"/>
            <p:nvPr/>
          </p:nvSpPr>
          <p:spPr>
            <a:xfrm>
              <a:off x="858520" y="5224753"/>
              <a:ext cx="1040670" cy="261610"/>
            </a:xfrm>
            <a:prstGeom prst="rect">
              <a:avLst/>
            </a:prstGeom>
            <a:noFill/>
          </p:spPr>
          <p:txBody>
            <a:bodyPr wrap="none" rtlCol="0">
              <a:spAutoFit/>
            </a:bodyPr>
            <a:lstStyle/>
            <a:p>
              <a:r>
                <a:rPr lang="en-US" sz="1100" dirty="0" err="1"/>
                <a:t>BioModels</a:t>
              </a:r>
              <a:r>
                <a:rPr lang="en-US" sz="1100" dirty="0"/>
                <a:t> 270</a:t>
              </a:r>
            </a:p>
          </p:txBody>
        </p:sp>
      </p:grpSp>
      <p:sp>
        <p:nvSpPr>
          <p:cNvPr id="15" name="TextBox 14">
            <a:extLst>
              <a:ext uri="{FF2B5EF4-FFF2-40B4-BE49-F238E27FC236}">
                <a16:creationId xmlns:a16="http://schemas.microsoft.com/office/drawing/2014/main" id="{3A842E90-4CD2-E10F-F26D-B81AC109FDC7}"/>
              </a:ext>
            </a:extLst>
          </p:cNvPr>
          <p:cNvSpPr txBox="1"/>
          <p:nvPr/>
        </p:nvSpPr>
        <p:spPr>
          <a:xfrm>
            <a:off x="7341947" y="1651673"/>
            <a:ext cx="4325543" cy="461665"/>
          </a:xfrm>
          <a:prstGeom prst="rect">
            <a:avLst/>
          </a:prstGeom>
          <a:noFill/>
        </p:spPr>
        <p:txBody>
          <a:bodyPr wrap="none" rtlCol="0">
            <a:spAutoFit/>
          </a:bodyPr>
          <a:lstStyle/>
          <a:p>
            <a:r>
              <a:rPr lang="en-US" sz="2400" dirty="0"/>
              <a:t>What models embed this model?</a:t>
            </a:r>
          </a:p>
        </p:txBody>
      </p:sp>
      <p:grpSp>
        <p:nvGrpSpPr>
          <p:cNvPr id="23" name="Group 22">
            <a:extLst>
              <a:ext uri="{FF2B5EF4-FFF2-40B4-BE49-F238E27FC236}">
                <a16:creationId xmlns:a16="http://schemas.microsoft.com/office/drawing/2014/main" id="{01C76880-22B1-107C-2562-E2FA5DA6EDD8}"/>
              </a:ext>
            </a:extLst>
          </p:cNvPr>
          <p:cNvGrpSpPr/>
          <p:nvPr/>
        </p:nvGrpSpPr>
        <p:grpSpPr>
          <a:xfrm>
            <a:off x="6889518" y="5058051"/>
            <a:ext cx="4391892" cy="1662072"/>
            <a:chOff x="6889518" y="5058051"/>
            <a:chExt cx="4391892" cy="1662072"/>
          </a:xfrm>
        </p:grpSpPr>
        <p:pic>
          <p:nvPicPr>
            <p:cNvPr id="20" name="Picture 19">
              <a:extLst>
                <a:ext uri="{FF2B5EF4-FFF2-40B4-BE49-F238E27FC236}">
                  <a16:creationId xmlns:a16="http://schemas.microsoft.com/office/drawing/2014/main" id="{615DE3C3-EC7B-B83B-C2D1-CA3C7AFE6885}"/>
                </a:ext>
              </a:extLst>
            </p:cNvPr>
            <p:cNvPicPr>
              <a:picLocks noChangeAspect="1"/>
            </p:cNvPicPr>
            <p:nvPr/>
          </p:nvPicPr>
          <p:blipFill>
            <a:blip r:embed="rId6"/>
            <a:stretch>
              <a:fillRect/>
            </a:stretch>
          </p:blipFill>
          <p:spPr>
            <a:xfrm>
              <a:off x="6949440" y="5288186"/>
              <a:ext cx="4331970" cy="1431937"/>
            </a:xfrm>
            <a:prstGeom prst="rect">
              <a:avLst/>
            </a:prstGeom>
          </p:spPr>
        </p:pic>
        <p:sp>
          <p:nvSpPr>
            <p:cNvPr id="22" name="TextBox 21">
              <a:extLst>
                <a:ext uri="{FF2B5EF4-FFF2-40B4-BE49-F238E27FC236}">
                  <a16:creationId xmlns:a16="http://schemas.microsoft.com/office/drawing/2014/main" id="{2F3A0995-4448-80E8-E955-9F9C67A124E3}"/>
                </a:ext>
              </a:extLst>
            </p:cNvPr>
            <p:cNvSpPr txBox="1"/>
            <p:nvPr/>
          </p:nvSpPr>
          <p:spPr>
            <a:xfrm>
              <a:off x="6889518" y="5058051"/>
              <a:ext cx="1615440" cy="261610"/>
            </a:xfrm>
            <a:prstGeom prst="rect">
              <a:avLst/>
            </a:prstGeom>
            <a:noFill/>
          </p:spPr>
          <p:txBody>
            <a:bodyPr wrap="square">
              <a:spAutoFit/>
            </a:bodyPr>
            <a:lstStyle/>
            <a:p>
              <a:r>
                <a:rPr lang="en-US" sz="1100" dirty="0" err="1"/>
                <a:t>BioModels</a:t>
              </a:r>
              <a:r>
                <a:rPr lang="en-US" sz="1100" dirty="0"/>
                <a:t> 468</a:t>
              </a:r>
            </a:p>
          </p:txBody>
        </p:sp>
      </p:grpSp>
    </p:spTree>
    <p:extLst>
      <p:ext uri="{BB962C8B-B14F-4D97-AF65-F5344CB8AC3E}">
        <p14:creationId xmlns:p14="http://schemas.microsoft.com/office/powerpoint/2010/main" val="314201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D1F41-E7CA-0F3D-5BC8-E21B40E0A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93525-B962-4125-969A-081043221D4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Why Find Model Sub-Networks?</a:t>
            </a:r>
          </a:p>
        </p:txBody>
      </p:sp>
      <p:sp>
        <p:nvSpPr>
          <p:cNvPr id="3" name="Content Placeholder 2">
            <a:extLst>
              <a:ext uri="{FF2B5EF4-FFF2-40B4-BE49-F238E27FC236}">
                <a16:creationId xmlns:a16="http://schemas.microsoft.com/office/drawing/2014/main" id="{96B6D55D-36DF-D7E6-40FE-5ED392FC791E}"/>
              </a:ext>
            </a:extLst>
          </p:cNvPr>
          <p:cNvSpPr>
            <a:spLocks noGrp="1"/>
          </p:cNvSpPr>
          <p:nvPr>
            <p:ph idx="1"/>
          </p:nvPr>
        </p:nvSpPr>
        <p:spPr>
          <a:xfrm>
            <a:off x="659090" y="1187345"/>
            <a:ext cx="10515600" cy="3695740"/>
          </a:xfrm>
        </p:spPr>
        <p:txBody>
          <a:bodyPr>
            <a:normAutofit/>
          </a:bodyPr>
          <a:lstStyle/>
          <a:p>
            <a:r>
              <a:rPr lang="en-US" dirty="0"/>
              <a:t>Query for models containing structures of interest (e.g., double phosphorylation cycles) to:</a:t>
            </a:r>
          </a:p>
          <a:p>
            <a:pPr lvl="1"/>
            <a:r>
              <a:rPr lang="en-US" dirty="0"/>
              <a:t>Find related work</a:t>
            </a:r>
          </a:p>
          <a:p>
            <a:pPr lvl="1"/>
            <a:r>
              <a:rPr lang="en-US" dirty="0"/>
              <a:t>Select rate laws</a:t>
            </a:r>
          </a:p>
          <a:p>
            <a:pPr lvl="1"/>
            <a:r>
              <a:rPr lang="en-US" dirty="0"/>
              <a:t>Annotate species, reactions</a:t>
            </a:r>
          </a:p>
          <a:p>
            <a:r>
              <a:rPr lang="en-US" dirty="0"/>
              <a:t>Evaluate the statistical significance of a subnet</a:t>
            </a:r>
          </a:p>
          <a:p>
            <a:r>
              <a:rPr lang="en-US" dirty="0"/>
              <a:t>Understand higher level structures of chemical networks</a:t>
            </a:r>
          </a:p>
        </p:txBody>
      </p:sp>
    </p:spTree>
    <p:extLst>
      <p:ext uri="{BB962C8B-B14F-4D97-AF65-F5344CB8AC3E}">
        <p14:creationId xmlns:p14="http://schemas.microsoft.com/office/powerpoint/2010/main" val="309743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9102-C119-999A-A3E1-5E319CC8E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E0F75-F32B-2D76-CCAA-F66597263B59}"/>
              </a:ext>
            </a:extLst>
          </p:cNvPr>
          <p:cNvSpPr>
            <a:spLocks noGrp="1"/>
          </p:cNvSpPr>
          <p:nvPr>
            <p:ph type="title"/>
          </p:nvPr>
        </p:nvSpPr>
        <p:spPr>
          <a:xfrm>
            <a:off x="292231" y="204258"/>
            <a:ext cx="11061569" cy="803275"/>
          </a:xfrm>
        </p:spPr>
        <p:txBody>
          <a:bodyPr>
            <a:normAutofit fontScale="90000"/>
          </a:bodyPr>
          <a:lstStyle/>
          <a:p>
            <a:r>
              <a:rPr lang="en-US" dirty="0">
                <a:latin typeface="+mn-lt"/>
              </a:rPr>
              <a:t>Related Work: Finding subnets is a specialized kind of graph analysis.</a:t>
            </a:r>
          </a:p>
        </p:txBody>
      </p:sp>
      <p:sp>
        <p:nvSpPr>
          <p:cNvPr id="3" name="Content Placeholder 2">
            <a:extLst>
              <a:ext uri="{FF2B5EF4-FFF2-40B4-BE49-F238E27FC236}">
                <a16:creationId xmlns:a16="http://schemas.microsoft.com/office/drawing/2014/main" id="{D0669534-6680-0B8F-C6B6-75370F975573}"/>
              </a:ext>
            </a:extLst>
          </p:cNvPr>
          <p:cNvSpPr>
            <a:spLocks noGrp="1"/>
          </p:cNvSpPr>
          <p:nvPr>
            <p:ph idx="1"/>
          </p:nvPr>
        </p:nvSpPr>
        <p:spPr>
          <a:xfrm>
            <a:off x="729144" y="1083355"/>
            <a:ext cx="10271936" cy="563118"/>
          </a:xfrm>
        </p:spPr>
        <p:txBody>
          <a:bodyPr>
            <a:normAutofit/>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DFC1F3A3-B748-D1F1-3C77-A79FFDAAB68A}"/>
              </a:ext>
            </a:extLst>
          </p:cNvPr>
          <p:cNvSpPr txBox="1"/>
          <p:nvPr/>
        </p:nvSpPr>
        <p:spPr>
          <a:xfrm>
            <a:off x="50869" y="4046587"/>
            <a:ext cx="6196055"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glasgow</a:t>
            </a:r>
            <a:r>
              <a:rPr lang="en-US" dirty="0"/>
              <a:t> </a:t>
            </a:r>
            <a:r>
              <a:rPr lang="en-US" dirty="0">
                <a:latin typeface="Courier New" panose="02070309020205020404" pitchFamily="49" charset="0"/>
                <a:cs typeface="Courier New" panose="02070309020205020404" pitchFamily="49" charset="0"/>
              </a:rPr>
              <a:t>subgraph solver </a:t>
            </a:r>
            <a:r>
              <a:rPr lang="en-US" dirty="0"/>
              <a:t>also uses directed node-pairs.</a:t>
            </a:r>
          </a:p>
        </p:txBody>
      </p:sp>
      <p:sp>
        <p:nvSpPr>
          <p:cNvPr id="11" name="TextBox 10">
            <a:extLst>
              <a:ext uri="{FF2B5EF4-FFF2-40B4-BE49-F238E27FC236}">
                <a16:creationId xmlns:a16="http://schemas.microsoft.com/office/drawing/2014/main" id="{E4624678-CA79-BE0F-77D4-E9C065BEA908}"/>
              </a:ext>
            </a:extLst>
          </p:cNvPr>
          <p:cNvSpPr txBox="1"/>
          <p:nvPr/>
        </p:nvSpPr>
        <p:spPr>
          <a:xfrm>
            <a:off x="88380" y="2060289"/>
            <a:ext cx="2653034" cy="646331"/>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pynauty</a:t>
            </a:r>
            <a:r>
              <a:rPr lang="en-US" dirty="0"/>
              <a:t> representation:</a:t>
            </a:r>
          </a:p>
          <a:p>
            <a:r>
              <a:rPr lang="en-US" dirty="0"/>
              <a:t>Directed node-pair</a:t>
            </a:r>
          </a:p>
        </p:txBody>
      </p:sp>
      <p:grpSp>
        <p:nvGrpSpPr>
          <p:cNvPr id="4" name="Group 3">
            <a:extLst>
              <a:ext uri="{FF2B5EF4-FFF2-40B4-BE49-F238E27FC236}">
                <a16:creationId xmlns:a16="http://schemas.microsoft.com/office/drawing/2014/main" id="{27C767A2-8B52-B79C-4659-B3CDD4288D68}"/>
              </a:ext>
            </a:extLst>
          </p:cNvPr>
          <p:cNvGrpSpPr/>
          <p:nvPr/>
        </p:nvGrpSpPr>
        <p:grpSpPr>
          <a:xfrm>
            <a:off x="3166317" y="1806056"/>
            <a:ext cx="3306661" cy="1478078"/>
            <a:chOff x="3166317" y="1806056"/>
            <a:chExt cx="3306661" cy="1478078"/>
          </a:xfrm>
        </p:grpSpPr>
        <p:sp>
          <p:nvSpPr>
            <p:cNvPr id="24" name="Oval 23">
              <a:extLst>
                <a:ext uri="{FF2B5EF4-FFF2-40B4-BE49-F238E27FC236}">
                  <a16:creationId xmlns:a16="http://schemas.microsoft.com/office/drawing/2014/main" id="{E135CB98-6518-E12A-1EDB-37AFB1570E69}"/>
                </a:ext>
              </a:extLst>
            </p:cNvPr>
            <p:cNvSpPr/>
            <p:nvPr/>
          </p:nvSpPr>
          <p:spPr>
            <a:xfrm>
              <a:off x="3166317" y="183638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E0195F8D-22EA-F8EF-432A-F7785C275EB7}"/>
                </a:ext>
              </a:extLst>
            </p:cNvPr>
            <p:cNvSpPr/>
            <p:nvPr/>
          </p:nvSpPr>
          <p:spPr>
            <a:xfrm>
              <a:off x="3166317" y="267547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C90A39D0-E2A6-D792-EE11-8B3DF68FAEBC}"/>
                </a:ext>
              </a:extLst>
            </p:cNvPr>
            <p:cNvSpPr/>
            <p:nvPr/>
          </p:nvSpPr>
          <p:spPr>
            <a:xfrm>
              <a:off x="6028361" y="1977789"/>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ABBD3FBB-A38F-103F-2DAB-E51B355950B2}"/>
                </a:ext>
              </a:extLst>
            </p:cNvPr>
            <p:cNvSpPr/>
            <p:nvPr/>
          </p:nvSpPr>
          <p:spPr>
            <a:xfrm>
              <a:off x="6028361" y="2599973"/>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D2E047E7-AD05-8A69-7E14-8C58B6C58BFA}"/>
                </a:ext>
              </a:extLst>
            </p:cNvPr>
            <p:cNvSpPr/>
            <p:nvPr/>
          </p:nvSpPr>
          <p:spPr>
            <a:xfrm>
              <a:off x="4575668" y="2208486"/>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33" name="TextBox 32">
              <a:extLst>
                <a:ext uri="{FF2B5EF4-FFF2-40B4-BE49-F238E27FC236}">
                  <a16:creationId xmlns:a16="http://schemas.microsoft.com/office/drawing/2014/main" id="{C9BA9695-9C93-F78D-6BAD-C36B93F12BAC}"/>
                </a:ext>
              </a:extLst>
            </p:cNvPr>
            <p:cNvSpPr txBox="1"/>
            <p:nvPr/>
          </p:nvSpPr>
          <p:spPr>
            <a:xfrm>
              <a:off x="3765137" y="1806056"/>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18DABD47-DD8B-22C7-E29C-0E744AB32E6D}"/>
                </a:ext>
              </a:extLst>
            </p:cNvPr>
            <p:cNvSpPr txBox="1"/>
            <p:nvPr/>
          </p:nvSpPr>
          <p:spPr>
            <a:xfrm>
              <a:off x="5583744" y="1856390"/>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2EF29FB3-B4C8-97FC-BEE4-32F77D271431}"/>
                </a:ext>
              </a:extLst>
            </p:cNvPr>
            <p:cNvSpPr txBox="1"/>
            <p:nvPr/>
          </p:nvSpPr>
          <p:spPr>
            <a:xfrm>
              <a:off x="3709973" y="2914802"/>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1F20DC99-B5DF-120F-89CD-FB78DB175793}"/>
                </a:ext>
              </a:extLst>
            </p:cNvPr>
            <p:cNvSpPr txBox="1"/>
            <p:nvPr/>
          </p:nvSpPr>
          <p:spPr>
            <a:xfrm>
              <a:off x="5601920" y="2797356"/>
              <a:ext cx="553357" cy="369332"/>
            </a:xfrm>
            <a:prstGeom prst="rect">
              <a:avLst/>
            </a:prstGeom>
            <a:noFill/>
          </p:spPr>
          <p:txBody>
            <a:bodyPr wrap="none" rtlCol="0">
              <a:spAutoFit/>
            </a:bodyPr>
            <a:lstStyle/>
            <a:p>
              <a:r>
                <a:rPr lang="en-US" dirty="0"/>
                <a:t>(2a)</a:t>
              </a:r>
            </a:p>
          </p:txBody>
        </p:sp>
        <p:cxnSp>
          <p:nvCxnSpPr>
            <p:cNvPr id="46" name="Straight Arrow Connector 45">
              <a:extLst>
                <a:ext uri="{FF2B5EF4-FFF2-40B4-BE49-F238E27FC236}">
                  <a16:creationId xmlns:a16="http://schemas.microsoft.com/office/drawing/2014/main" id="{C225BD3D-5DEF-148F-7F12-65CF1890066C}"/>
                </a:ext>
              </a:extLst>
            </p:cNvPr>
            <p:cNvCxnSpPr>
              <a:stCxn id="24" idx="6"/>
              <a:endCxn id="28" idx="1"/>
            </p:cNvCxnSpPr>
            <p:nvPr/>
          </p:nvCxnSpPr>
          <p:spPr>
            <a:xfrm>
              <a:off x="3610934" y="2067082"/>
              <a:ext cx="964734" cy="431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FB8285-EC0D-BB82-00A8-25CDC1F2E7AD}"/>
                </a:ext>
              </a:extLst>
            </p:cNvPr>
            <p:cNvCxnSpPr>
              <a:cxnSpLocks/>
              <a:stCxn id="25" idx="6"/>
            </p:cNvCxnSpPr>
            <p:nvPr/>
          </p:nvCxnSpPr>
          <p:spPr>
            <a:xfrm flipV="1">
              <a:off x="3610934" y="2528477"/>
              <a:ext cx="964734" cy="3776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0D43730-EC2B-7954-0145-D46B424D6F61}"/>
                </a:ext>
              </a:extLst>
            </p:cNvPr>
            <p:cNvCxnSpPr>
              <a:cxnSpLocks/>
              <a:stCxn id="28" idx="3"/>
            </p:cNvCxnSpPr>
            <p:nvPr/>
          </p:nvCxnSpPr>
          <p:spPr>
            <a:xfrm flipV="1">
              <a:off x="5179675" y="2243083"/>
              <a:ext cx="846819" cy="2555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EB064E6-AD07-7668-F3B2-076C80178D1A}"/>
                </a:ext>
              </a:extLst>
            </p:cNvPr>
            <p:cNvCxnSpPr>
              <a:cxnSpLocks/>
            </p:cNvCxnSpPr>
            <p:nvPr/>
          </p:nvCxnSpPr>
          <p:spPr>
            <a:xfrm>
              <a:off x="5179675" y="2620246"/>
              <a:ext cx="853868" cy="236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7951DFD3-F009-70D2-7C64-6B240E8FD65C}"/>
              </a:ext>
            </a:extLst>
          </p:cNvPr>
          <p:cNvSpPr txBox="1"/>
          <p:nvPr/>
        </p:nvSpPr>
        <p:spPr>
          <a:xfrm>
            <a:off x="6971725" y="4061216"/>
            <a:ext cx="3085987" cy="369332"/>
          </a:xfrm>
          <a:prstGeom prst="rect">
            <a:avLst/>
          </a:prstGeom>
          <a:noFill/>
        </p:spPr>
        <p:txBody>
          <a:bodyPr wrap="square">
            <a:spAutoFit/>
          </a:bodyPr>
          <a:lstStyle/>
          <a:p>
            <a:pPr marL="0" indent="0">
              <a:buNone/>
            </a:pPr>
            <a:r>
              <a:rPr lang="en-US" dirty="0">
                <a:latin typeface="Calibri" panose="020F0502020204030204" pitchFamily="34" charset="0"/>
                <a:cs typeface="Calibri" panose="020F0502020204030204" pitchFamily="34" charset="0"/>
              </a:rPr>
              <a:t>But</a:t>
            </a:r>
            <a:r>
              <a:rPr lang="en-US" dirty="0">
                <a:latin typeface="Courier New" panose="02070309020205020404" pitchFamily="49" charset="0"/>
                <a:cs typeface="Courier New" panose="02070309020205020404" pitchFamily="49" charset="0"/>
              </a:rPr>
              <a:t> A -&gt; C </a:t>
            </a:r>
            <a:r>
              <a:rPr lang="en-US" dirty="0">
                <a:latin typeface="Calibri" panose="020F0502020204030204" pitchFamily="34" charset="0"/>
                <a:cs typeface="Calibri" panose="020F0502020204030204" pitchFamily="34" charset="0"/>
              </a:rPr>
              <a:t>is a subgraph </a:t>
            </a:r>
          </a:p>
        </p:txBody>
      </p:sp>
      <p:sp>
        <p:nvSpPr>
          <p:cNvPr id="59" name="TextBox 58">
            <a:extLst>
              <a:ext uri="{FF2B5EF4-FFF2-40B4-BE49-F238E27FC236}">
                <a16:creationId xmlns:a16="http://schemas.microsoft.com/office/drawing/2014/main" id="{F605213B-0CCC-719A-1EC1-6DA14B8386E8}"/>
              </a:ext>
            </a:extLst>
          </p:cNvPr>
          <p:cNvSpPr txBox="1"/>
          <p:nvPr/>
        </p:nvSpPr>
        <p:spPr>
          <a:xfrm>
            <a:off x="8514718" y="3582372"/>
            <a:ext cx="750526" cy="1323439"/>
          </a:xfrm>
          <a:prstGeom prst="rect">
            <a:avLst/>
          </a:prstGeom>
          <a:noFill/>
        </p:spPr>
        <p:txBody>
          <a:bodyPr wrap="none" rtlCol="0">
            <a:spAutoFit/>
          </a:bodyPr>
          <a:lstStyle/>
          <a:p>
            <a:r>
              <a:rPr lang="en-US" sz="8000" b="1" dirty="0">
                <a:solidFill>
                  <a:srgbClr val="FF0000"/>
                </a:solidFill>
              </a:rPr>
              <a:t>X</a:t>
            </a:r>
          </a:p>
        </p:txBody>
      </p:sp>
      <p:sp>
        <p:nvSpPr>
          <p:cNvPr id="60" name="TextBox 59">
            <a:extLst>
              <a:ext uri="{FF2B5EF4-FFF2-40B4-BE49-F238E27FC236}">
                <a16:creationId xmlns:a16="http://schemas.microsoft.com/office/drawing/2014/main" id="{6191F58D-5079-F358-E6AA-D439CB386C5D}"/>
              </a:ext>
            </a:extLst>
          </p:cNvPr>
          <p:cNvSpPr txBox="1"/>
          <p:nvPr/>
        </p:nvSpPr>
        <p:spPr>
          <a:xfrm>
            <a:off x="5940465" y="3130766"/>
            <a:ext cx="5619238" cy="369332"/>
          </a:xfrm>
          <a:prstGeom prst="rect">
            <a:avLst/>
          </a:prstGeom>
          <a:noFill/>
        </p:spPr>
        <p:txBody>
          <a:bodyPr wrap="square">
            <a:spAutoFit/>
          </a:bodyPr>
          <a:lstStyle/>
          <a:p>
            <a:pPr marL="0" indent="0">
              <a:buNone/>
            </a:pPr>
            <a:r>
              <a:rPr lang="en-US" dirty="0">
                <a:latin typeface="Calibri" panose="020F0502020204030204" pitchFamily="34" charset="0"/>
                <a:cs typeface="Calibri" panose="020F0502020204030204" pitchFamily="34" charset="0"/>
              </a:rPr>
              <a:t>Cannot find subgraphs since only match identical graphs.</a:t>
            </a:r>
          </a:p>
        </p:txBody>
      </p:sp>
      <p:grpSp>
        <p:nvGrpSpPr>
          <p:cNvPr id="76" name="Group 75">
            <a:extLst>
              <a:ext uri="{FF2B5EF4-FFF2-40B4-BE49-F238E27FC236}">
                <a16:creationId xmlns:a16="http://schemas.microsoft.com/office/drawing/2014/main" id="{1AF69313-04A9-695D-C00D-082A3CAD2F48}"/>
              </a:ext>
            </a:extLst>
          </p:cNvPr>
          <p:cNvGrpSpPr/>
          <p:nvPr/>
        </p:nvGrpSpPr>
        <p:grpSpPr>
          <a:xfrm>
            <a:off x="3927107" y="4875594"/>
            <a:ext cx="3306661" cy="1159080"/>
            <a:chOff x="3166317" y="4752666"/>
            <a:chExt cx="3306661" cy="1159080"/>
          </a:xfrm>
        </p:grpSpPr>
        <p:sp>
          <p:nvSpPr>
            <p:cNvPr id="61" name="Oval 60">
              <a:extLst>
                <a:ext uri="{FF2B5EF4-FFF2-40B4-BE49-F238E27FC236}">
                  <a16:creationId xmlns:a16="http://schemas.microsoft.com/office/drawing/2014/main" id="{76C1F717-190A-5309-0AAC-80A9703D6B4C}"/>
                </a:ext>
              </a:extLst>
            </p:cNvPr>
            <p:cNvSpPr/>
            <p:nvPr/>
          </p:nvSpPr>
          <p:spPr>
            <a:xfrm>
              <a:off x="3166317" y="475266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2" name="Oval 61">
              <a:extLst>
                <a:ext uri="{FF2B5EF4-FFF2-40B4-BE49-F238E27FC236}">
                  <a16:creationId xmlns:a16="http://schemas.microsoft.com/office/drawing/2014/main" id="{A913773F-380D-8191-4E04-60D766376BE7}"/>
                </a:ext>
              </a:extLst>
            </p:cNvPr>
            <p:cNvSpPr/>
            <p:nvPr/>
          </p:nvSpPr>
          <p:spPr>
            <a:xfrm>
              <a:off x="3166317" y="545035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3" name="Oval 62">
              <a:extLst>
                <a:ext uri="{FF2B5EF4-FFF2-40B4-BE49-F238E27FC236}">
                  <a16:creationId xmlns:a16="http://schemas.microsoft.com/office/drawing/2014/main" id="{2203ABCD-3BC3-79BC-5CCB-EF52E54665A7}"/>
                </a:ext>
              </a:extLst>
            </p:cNvPr>
            <p:cNvSpPr/>
            <p:nvPr/>
          </p:nvSpPr>
          <p:spPr>
            <a:xfrm>
              <a:off x="6028361" y="475266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4" name="Oval 63">
              <a:extLst>
                <a:ext uri="{FF2B5EF4-FFF2-40B4-BE49-F238E27FC236}">
                  <a16:creationId xmlns:a16="http://schemas.microsoft.com/office/drawing/2014/main" id="{B8D7C548-8504-2329-645D-F853C00F3DC2}"/>
                </a:ext>
              </a:extLst>
            </p:cNvPr>
            <p:cNvSpPr/>
            <p:nvPr/>
          </p:nvSpPr>
          <p:spPr>
            <a:xfrm>
              <a:off x="6028361" y="537485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5" name="Rectangle 64">
              <a:extLst>
                <a:ext uri="{FF2B5EF4-FFF2-40B4-BE49-F238E27FC236}">
                  <a16:creationId xmlns:a16="http://schemas.microsoft.com/office/drawing/2014/main" id="{6279A1C3-E2DC-E90D-C24E-2DFD4115BDFF}"/>
                </a:ext>
              </a:extLst>
            </p:cNvPr>
            <p:cNvSpPr/>
            <p:nvPr/>
          </p:nvSpPr>
          <p:spPr>
            <a:xfrm>
              <a:off x="4575668" y="498336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6" name="Elbow Connector 65">
              <a:extLst>
                <a:ext uri="{FF2B5EF4-FFF2-40B4-BE49-F238E27FC236}">
                  <a16:creationId xmlns:a16="http://schemas.microsoft.com/office/drawing/2014/main" id="{E0D324A0-130C-22CB-24F9-A97E68254217}"/>
                </a:ext>
              </a:extLst>
            </p:cNvPr>
            <p:cNvCxnSpPr>
              <a:stCxn id="61" idx="6"/>
              <a:endCxn id="65" idx="1"/>
            </p:cNvCxnSpPr>
            <p:nvPr/>
          </p:nvCxnSpPr>
          <p:spPr>
            <a:xfrm>
              <a:off x="3610934" y="498336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AC698B78-8AD4-E9DE-5EE2-8EA7E177A7BD}"/>
                </a:ext>
              </a:extLst>
            </p:cNvPr>
            <p:cNvCxnSpPr>
              <a:endCxn id="65" idx="1"/>
            </p:cNvCxnSpPr>
            <p:nvPr/>
          </p:nvCxnSpPr>
          <p:spPr>
            <a:xfrm flipV="1">
              <a:off x="3610934" y="527348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B77BB786-D239-694E-FF57-E800CDA52732}"/>
                </a:ext>
              </a:extLst>
            </p:cNvPr>
            <p:cNvCxnSpPr>
              <a:cxnSpLocks/>
              <a:stCxn id="65" idx="3"/>
              <a:endCxn id="63" idx="2"/>
            </p:cNvCxnSpPr>
            <p:nvPr/>
          </p:nvCxnSpPr>
          <p:spPr>
            <a:xfrm flipV="1">
              <a:off x="5179675" y="498336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812FC1CD-181F-C2D2-AA46-7AB7256663B9}"/>
                </a:ext>
              </a:extLst>
            </p:cNvPr>
            <p:cNvCxnSpPr>
              <a:cxnSpLocks/>
              <a:stCxn id="65" idx="3"/>
              <a:endCxn id="64" idx="2"/>
            </p:cNvCxnSpPr>
            <p:nvPr/>
          </p:nvCxnSpPr>
          <p:spPr>
            <a:xfrm>
              <a:off x="5179675" y="527348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B237E87-7B32-8A74-8947-AF916F4B7957}"/>
                </a:ext>
              </a:extLst>
            </p:cNvPr>
            <p:cNvSpPr txBox="1"/>
            <p:nvPr/>
          </p:nvSpPr>
          <p:spPr>
            <a:xfrm>
              <a:off x="3708575" y="5059106"/>
              <a:ext cx="442750" cy="369332"/>
            </a:xfrm>
            <a:prstGeom prst="rect">
              <a:avLst/>
            </a:prstGeom>
            <a:noFill/>
          </p:spPr>
          <p:txBody>
            <a:bodyPr wrap="none" rtlCol="0">
              <a:spAutoFit/>
            </a:bodyPr>
            <a:lstStyle/>
            <a:p>
              <a:r>
                <a:rPr lang="en-US" dirty="0"/>
                <a:t>(1)</a:t>
              </a:r>
            </a:p>
          </p:txBody>
        </p:sp>
        <p:sp>
          <p:nvSpPr>
            <p:cNvPr id="71" name="TextBox 70">
              <a:extLst>
                <a:ext uri="{FF2B5EF4-FFF2-40B4-BE49-F238E27FC236}">
                  <a16:creationId xmlns:a16="http://schemas.microsoft.com/office/drawing/2014/main" id="{DFA95951-28A1-F52D-1963-95B5F499B220}"/>
                </a:ext>
              </a:extLst>
            </p:cNvPr>
            <p:cNvSpPr txBox="1"/>
            <p:nvPr/>
          </p:nvSpPr>
          <p:spPr>
            <a:xfrm>
              <a:off x="5583744" y="5059106"/>
              <a:ext cx="442750" cy="369332"/>
            </a:xfrm>
            <a:prstGeom prst="rect">
              <a:avLst/>
            </a:prstGeom>
            <a:noFill/>
          </p:spPr>
          <p:txBody>
            <a:bodyPr wrap="none" rtlCol="0">
              <a:spAutoFit/>
            </a:bodyPr>
            <a:lstStyle/>
            <a:p>
              <a:r>
                <a:rPr lang="en-US" dirty="0"/>
                <a:t>(2)</a:t>
              </a:r>
            </a:p>
          </p:txBody>
        </p:sp>
      </p:grpSp>
      <p:sp>
        <p:nvSpPr>
          <p:cNvPr id="72" name="TextBox 71">
            <a:extLst>
              <a:ext uri="{FF2B5EF4-FFF2-40B4-BE49-F238E27FC236}">
                <a16:creationId xmlns:a16="http://schemas.microsoft.com/office/drawing/2014/main" id="{0388E268-F59F-D661-2E47-61C6B8B1BA01}"/>
              </a:ext>
            </a:extLst>
          </p:cNvPr>
          <p:cNvSpPr txBox="1"/>
          <p:nvPr/>
        </p:nvSpPr>
        <p:spPr>
          <a:xfrm>
            <a:off x="50869" y="5194271"/>
            <a:ext cx="3700052" cy="369332"/>
          </a:xfrm>
          <a:prstGeom prst="rect">
            <a:avLst/>
          </a:prstGeom>
          <a:noFill/>
        </p:spPr>
        <p:txBody>
          <a:bodyPr wrap="none" rtlCol="0">
            <a:spAutoFit/>
          </a:bodyPr>
          <a:lstStyle/>
          <a:p>
            <a:r>
              <a:rPr lang="en-US" dirty="0"/>
              <a:t>Directed, bipartite, hypergraph solver</a:t>
            </a:r>
          </a:p>
        </p:txBody>
      </p:sp>
      <p:sp>
        <p:nvSpPr>
          <p:cNvPr id="78" name="TextBox 77">
            <a:extLst>
              <a:ext uri="{FF2B5EF4-FFF2-40B4-BE49-F238E27FC236}">
                <a16:creationId xmlns:a16="http://schemas.microsoft.com/office/drawing/2014/main" id="{691D0D08-DA97-8B9B-5F5A-280FC927E313}"/>
              </a:ext>
            </a:extLst>
          </p:cNvPr>
          <p:cNvSpPr txBox="1"/>
          <p:nvPr/>
        </p:nvSpPr>
        <p:spPr>
          <a:xfrm>
            <a:off x="7586984" y="5220296"/>
            <a:ext cx="3085987" cy="369332"/>
          </a:xfrm>
          <a:prstGeom prst="rect">
            <a:avLst/>
          </a:prstGeom>
          <a:noFill/>
        </p:spPr>
        <p:txBody>
          <a:bodyPr wrap="square">
            <a:spAutoFit/>
          </a:bodyPr>
          <a:lstStyle/>
          <a:p>
            <a:pPr marL="0" indent="0">
              <a:buNone/>
            </a:pPr>
            <a:r>
              <a:rPr lang="en-US" dirty="0">
                <a:latin typeface="Courier New" panose="02070309020205020404" pitchFamily="49" charset="0"/>
                <a:cs typeface="Courier New" panose="02070309020205020404" pitchFamily="49" charset="0"/>
              </a:rPr>
              <a:t> A + B -&gt;  </a:t>
            </a:r>
            <a:r>
              <a:rPr lang="en-US" dirty="0">
                <a:latin typeface="Calibri" panose="020F0502020204030204" pitchFamily="34" charset="0"/>
                <a:cs typeface="Calibri" panose="020F0502020204030204" pitchFamily="34" charset="0"/>
              </a:rPr>
              <a:t>is a subgraph </a:t>
            </a:r>
          </a:p>
        </p:txBody>
      </p:sp>
      <p:sp>
        <p:nvSpPr>
          <p:cNvPr id="79" name="TextBox 78">
            <a:extLst>
              <a:ext uri="{FF2B5EF4-FFF2-40B4-BE49-F238E27FC236}">
                <a16:creationId xmlns:a16="http://schemas.microsoft.com/office/drawing/2014/main" id="{A915EE01-3AF1-4524-1EA1-30D7A74C45F6}"/>
              </a:ext>
            </a:extLst>
          </p:cNvPr>
          <p:cNvSpPr txBox="1"/>
          <p:nvPr/>
        </p:nvSpPr>
        <p:spPr>
          <a:xfrm>
            <a:off x="9555105" y="4743242"/>
            <a:ext cx="750526" cy="1323439"/>
          </a:xfrm>
          <a:prstGeom prst="rect">
            <a:avLst/>
          </a:prstGeom>
          <a:noFill/>
        </p:spPr>
        <p:txBody>
          <a:bodyPr wrap="none" rtlCol="0">
            <a:spAutoFit/>
          </a:bodyPr>
          <a:lstStyle/>
          <a:p>
            <a:r>
              <a:rPr lang="en-US" sz="8000" b="1" dirty="0">
                <a:solidFill>
                  <a:srgbClr val="FF0000"/>
                </a:solidFill>
              </a:rPr>
              <a:t>X</a:t>
            </a:r>
          </a:p>
        </p:txBody>
      </p:sp>
      <p:sp>
        <p:nvSpPr>
          <p:cNvPr id="80" name="TextBox 79">
            <a:extLst>
              <a:ext uri="{FF2B5EF4-FFF2-40B4-BE49-F238E27FC236}">
                <a16:creationId xmlns:a16="http://schemas.microsoft.com/office/drawing/2014/main" id="{321B192B-0F18-4160-F732-230AC538C6BA}"/>
              </a:ext>
            </a:extLst>
          </p:cNvPr>
          <p:cNvSpPr txBox="1"/>
          <p:nvPr/>
        </p:nvSpPr>
        <p:spPr>
          <a:xfrm>
            <a:off x="50869" y="6353351"/>
            <a:ext cx="11281743" cy="369332"/>
          </a:xfrm>
          <a:prstGeom prst="rect">
            <a:avLst/>
          </a:prstGeom>
          <a:noFill/>
        </p:spPr>
        <p:txBody>
          <a:bodyPr wrap="none" rtlCol="0">
            <a:spAutoFit/>
          </a:bodyPr>
          <a:lstStyle/>
          <a:p>
            <a:r>
              <a:rPr lang="en-US" dirty="0"/>
              <a:t>Further specialization is required to find constraints that reduce computational complexity for Chemical Reaction Nets.</a:t>
            </a:r>
          </a:p>
        </p:txBody>
      </p:sp>
      <p:sp>
        <p:nvSpPr>
          <p:cNvPr id="5" name="TextBox 4">
            <a:extLst>
              <a:ext uri="{FF2B5EF4-FFF2-40B4-BE49-F238E27FC236}">
                <a16:creationId xmlns:a16="http://schemas.microsoft.com/office/drawing/2014/main" id="{01C67A79-DF72-4996-A5AF-567024FBB98B}"/>
              </a:ext>
            </a:extLst>
          </p:cNvPr>
          <p:cNvSpPr txBox="1"/>
          <p:nvPr/>
        </p:nvSpPr>
        <p:spPr>
          <a:xfrm>
            <a:off x="10067847" y="2614749"/>
            <a:ext cx="750526" cy="1323439"/>
          </a:xfrm>
          <a:prstGeom prst="rect">
            <a:avLst/>
          </a:prstGeom>
          <a:noFill/>
        </p:spPr>
        <p:txBody>
          <a:bodyPr wrap="none" rtlCol="0">
            <a:spAutoFit/>
          </a:bodyPr>
          <a:lstStyle/>
          <a:p>
            <a:r>
              <a:rPr lang="en-US" sz="8000" b="1" dirty="0">
                <a:solidFill>
                  <a:srgbClr val="FF0000"/>
                </a:solidFill>
              </a:rPr>
              <a:t>X</a:t>
            </a:r>
          </a:p>
        </p:txBody>
      </p:sp>
    </p:spTree>
    <p:extLst>
      <p:ext uri="{BB962C8B-B14F-4D97-AF65-F5344CB8AC3E}">
        <p14:creationId xmlns:p14="http://schemas.microsoft.com/office/powerpoint/2010/main" val="38620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1" grpId="0"/>
      <p:bldP spid="58" grpId="0"/>
      <p:bldP spid="59" grpId="0"/>
      <p:bldP spid="60" grpId="0"/>
      <p:bldP spid="60" grpId="1"/>
      <p:bldP spid="72" grpId="0"/>
      <p:bldP spid="78" grpId="0"/>
      <p:bldP spid="79" grpId="0"/>
      <p:bldP spid="80"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CDB4-8D0F-D889-F00E-7AE7281B4713}"/>
              </a:ext>
            </a:extLst>
          </p:cNvPr>
          <p:cNvSpPr>
            <a:spLocks noGrp="1"/>
          </p:cNvSpPr>
          <p:nvPr>
            <p:ph type="title"/>
          </p:nvPr>
        </p:nvSpPr>
        <p:spPr>
          <a:xfrm>
            <a:off x="838200" y="44867"/>
            <a:ext cx="10515600" cy="803275"/>
          </a:xfrm>
        </p:spPr>
        <p:txBody>
          <a:bodyPr/>
          <a:lstStyle/>
          <a:p>
            <a:r>
              <a:rPr lang="en-US" dirty="0"/>
              <a:t>Finding Subnets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8A88F6-40E5-D716-7B14-C151CEF8024D}"/>
                  </a:ext>
                </a:extLst>
              </p:cNvPr>
              <p:cNvSpPr>
                <a:spLocks noGrp="1"/>
              </p:cNvSpPr>
              <p:nvPr>
                <p:ph idx="1"/>
              </p:nvPr>
            </p:nvSpPr>
            <p:spPr>
              <a:xfrm>
                <a:off x="838199" y="892883"/>
                <a:ext cx="11292281" cy="2840218"/>
              </a:xfrm>
            </p:spPr>
            <p:txBody>
              <a:bodyPr>
                <a:normAutofit/>
              </a:bodyPr>
              <a:lstStyle/>
              <a:p>
                <a:r>
                  <a:rPr lang="en-US" sz="2400" dirty="0"/>
                  <a:t>Problem statement</a:t>
                </a:r>
              </a:p>
              <a:p>
                <a:pPr lvl="1"/>
                <a:r>
                  <a:rPr lang="en-US" sz="2000" dirty="0"/>
                  <a:t>The </a:t>
                </a:r>
                <a:r>
                  <a:rPr lang="en-US" sz="2000" b="1" dirty="0"/>
                  <a:t>reference</a:t>
                </a:r>
                <a:r>
                  <a:rPr lang="en-US" sz="2000" dirty="0"/>
                  <a:t> network A is a subnet of the </a:t>
                </a:r>
                <a:r>
                  <a:rPr lang="en-US" sz="2000" b="1" dirty="0"/>
                  <a:t>target</a:t>
                </a:r>
                <a:r>
                  <a:rPr lang="en-US" sz="2000" dirty="0"/>
                  <a:t> network B if there is a subset of the species and reactions in B such that the resulting network is identical to A.</a:t>
                </a:r>
              </a:p>
              <a:p>
                <a:pPr lvl="1"/>
                <a:r>
                  <a:rPr lang="en-US" sz="2000" b="1" dirty="0"/>
                  <a:t>Assignment</a:t>
                </a:r>
                <a:r>
                  <a:rPr lang="en-US" sz="2000" dirty="0"/>
                  <a:t>: The correspondence of species and reactions in B to those in A.</a:t>
                </a:r>
              </a:p>
              <a:p>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𝐴</m:t>
                        </m:r>
                      </m:sub>
                    </m:sSub>
                  </m:oMath>
                </a14:m>
                <a:r>
                  <a:rPr lang="en-US" sz="2400" dirty="0"/>
                  <a:t> be the number of species and reactions in A, and similarly for B. Then, there are the following number of assignments of B to A.</a:t>
                </a:r>
              </a:p>
              <a:p>
                <a:pPr marL="457200" lvl="1" indent="0">
                  <a:buNone/>
                </a:pPr>
                <a14:m>
                  <m:oMath xmlns:m="http://schemas.openxmlformats.org/officeDocument/2006/math">
                    <m:d>
                      <m:dPr>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𝑁</m:t>
                                  </m:r>
                                </m:e>
                                <m:sub>
                                  <m:r>
                                    <m:rPr>
                                      <m:brk m:alnAt="7"/>
                                    </m:rPr>
                                    <a:rPr lang="en-US" sz="2000" b="0" i="1" smtClean="0">
                                      <a:latin typeface="Cambria Math" panose="02040503050406030204" pitchFamily="18" charset="0"/>
                                    </a:rPr>
                                    <m:t>𝐵</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𝐴</m:t>
                                  </m:r>
                                </m:sub>
                              </m:sSub>
                            </m:e>
                          </m:mr>
                        </m:m>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oMath>
                </a14:m>
                <a:r>
                  <a:rPr lang="en-US" sz="2000" dirty="0"/>
                  <a:t>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m:rPr>
                                      <m:brk m:alnAt="7"/>
                                    </m:rPr>
                                    <a:rPr lang="en-US" sz="2000" i="1">
                                      <a:latin typeface="Cambria Math" panose="02040503050406030204" pitchFamily="18" charset="0"/>
                                    </a:rPr>
                                    <m:t>𝐵</m:t>
                                  </m:r>
                                </m:sub>
                              </m:sSub>
                            </m:e>
                          </m:mr>
                          <m:m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a:rPr lang="en-US" sz="2000" i="1">
                                      <a:latin typeface="Cambria Math" panose="02040503050406030204" pitchFamily="18" charset="0"/>
                                    </a:rPr>
                                    <m:t>𝐴</m:t>
                                  </m:r>
                                </m:sub>
                              </m:sSub>
                            </m:e>
                          </m:mr>
                        </m:m>
                      </m:e>
                    </m:d>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a:rPr lang="en-US" sz="2000" i="1">
                            <a:latin typeface="Cambria Math" panose="02040503050406030204" pitchFamily="18" charset="0"/>
                          </a:rPr>
                          <m:t>𝐴</m:t>
                        </m:r>
                      </m:sub>
                    </m:sSub>
                    <m:r>
                      <a:rPr lang="en-US" sz="2000" i="1">
                        <a:latin typeface="Cambria Math" panose="02040503050406030204" pitchFamily="18" charset="0"/>
                      </a:rPr>
                      <m:t>!</m:t>
                    </m:r>
                  </m:oMath>
                </a14:m>
                <a:endParaRPr lang="en-US" sz="2000" dirty="0"/>
              </a:p>
            </p:txBody>
          </p:sp>
        </mc:Choice>
        <mc:Fallback>
          <p:sp>
            <p:nvSpPr>
              <p:cNvPr id="3" name="Content Placeholder 2">
                <a:extLst>
                  <a:ext uri="{FF2B5EF4-FFF2-40B4-BE49-F238E27FC236}">
                    <a16:creationId xmlns:a16="http://schemas.microsoft.com/office/drawing/2014/main" id="{FA8A88F6-40E5-D716-7B14-C151CEF8024D}"/>
                  </a:ext>
                </a:extLst>
              </p:cNvPr>
              <p:cNvSpPr>
                <a:spLocks noGrp="1" noRot="1" noChangeAspect="1" noMove="1" noResize="1" noEditPoints="1" noAdjustHandles="1" noChangeArrowheads="1" noChangeShapeType="1" noTextEdit="1"/>
              </p:cNvSpPr>
              <p:nvPr>
                <p:ph idx="1"/>
              </p:nvPr>
            </p:nvSpPr>
            <p:spPr>
              <a:xfrm>
                <a:off x="838199" y="892883"/>
                <a:ext cx="11292281" cy="2840218"/>
              </a:xfrm>
              <a:blipFill>
                <a:blip r:embed="rId3"/>
                <a:stretch>
                  <a:fillRect l="-673" t="-2679" r="-22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CD17EF4-9303-19DD-8B7B-EDEC7A133E19}"/>
              </a:ext>
            </a:extLst>
          </p:cNvPr>
          <p:cNvSpPr txBox="1"/>
          <p:nvPr/>
        </p:nvSpPr>
        <p:spPr>
          <a:xfrm>
            <a:off x="8320747" y="4996117"/>
            <a:ext cx="2516586" cy="276999"/>
          </a:xfrm>
          <a:prstGeom prst="rect">
            <a:avLst/>
          </a:prstGeom>
          <a:noFill/>
        </p:spPr>
        <p:txBody>
          <a:bodyPr wrap="none" rtlCol="0">
            <a:spAutoFit/>
          </a:bodyPr>
          <a:lstStyle/>
          <a:p>
            <a:r>
              <a:rPr lang="en-US" sz="1200" dirty="0"/>
              <a:t>(number species = number reactions)</a:t>
            </a:r>
          </a:p>
        </p:txBody>
      </p:sp>
      <p:pic>
        <p:nvPicPr>
          <p:cNvPr id="20" name="Picture 19">
            <a:extLst>
              <a:ext uri="{FF2B5EF4-FFF2-40B4-BE49-F238E27FC236}">
                <a16:creationId xmlns:a16="http://schemas.microsoft.com/office/drawing/2014/main" id="{0EBB9F63-9441-34BD-87F0-C051965EC0B5}"/>
              </a:ext>
            </a:extLst>
          </p:cNvPr>
          <p:cNvPicPr>
            <a:picLocks noChangeAspect="1"/>
          </p:cNvPicPr>
          <p:nvPr/>
        </p:nvPicPr>
        <p:blipFill>
          <a:blip r:embed="rId4"/>
          <a:stretch>
            <a:fillRect/>
          </a:stretch>
        </p:blipFill>
        <p:spPr>
          <a:xfrm>
            <a:off x="3431541" y="3056890"/>
            <a:ext cx="4661159" cy="3657600"/>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9538921-B8CF-0F9C-E2F0-6EB9F5A92DC5}"/>
                  </a:ext>
                </a:extLst>
              </p:cNvPr>
              <p:cNvSpPr txBox="1"/>
              <p:nvPr/>
            </p:nvSpPr>
            <p:spPr>
              <a:xfrm>
                <a:off x="7994821" y="3290500"/>
                <a:ext cx="389908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80</m:t>
                        </m:r>
                      </m:sup>
                    </m:sSup>
                    <m:r>
                      <a:rPr lang="en-US" b="0" i="1" smtClean="0">
                        <a:latin typeface="Cambria Math" panose="02040503050406030204" pitchFamily="18" charset="0"/>
                      </a:rPr>
                      <m:t>≈</m:t>
                    </m:r>
                  </m:oMath>
                </a14:m>
                <a:r>
                  <a:rPr lang="en-US" dirty="0"/>
                  <a:t> Number of atoms in the universe.</a:t>
                </a:r>
              </a:p>
            </p:txBody>
          </p:sp>
        </mc:Choice>
        <mc:Fallback>
          <p:sp>
            <p:nvSpPr>
              <p:cNvPr id="22" name="TextBox 21">
                <a:extLst>
                  <a:ext uri="{FF2B5EF4-FFF2-40B4-BE49-F238E27FC236}">
                    <a16:creationId xmlns:a16="http://schemas.microsoft.com/office/drawing/2014/main" id="{59538921-B8CF-0F9C-E2F0-6EB9F5A92DC5}"/>
                  </a:ext>
                </a:extLst>
              </p:cNvPr>
              <p:cNvSpPr txBox="1">
                <a:spLocks noRot="1" noChangeAspect="1" noMove="1" noResize="1" noEditPoints="1" noAdjustHandles="1" noChangeArrowheads="1" noChangeShapeType="1" noTextEdit="1"/>
              </p:cNvSpPr>
              <p:nvPr/>
            </p:nvSpPr>
            <p:spPr>
              <a:xfrm>
                <a:off x="7994821" y="3290500"/>
                <a:ext cx="3899081" cy="276999"/>
              </a:xfrm>
              <a:prstGeom prst="rect">
                <a:avLst/>
              </a:prstGeom>
              <a:blipFill>
                <a:blip r:embed="rId5"/>
                <a:stretch>
                  <a:fillRect l="-1948" t="-27273" r="-2597" b="-54545"/>
                </a:stretch>
              </a:blipFill>
            </p:spPr>
            <p:txBody>
              <a:bodyPr/>
              <a:lstStyle/>
              <a:p>
                <a:r>
                  <a:rPr lang="en-US">
                    <a:noFill/>
                  </a:rPr>
                  <a:t> </a:t>
                </a:r>
              </a:p>
            </p:txBody>
          </p:sp>
        </mc:Fallback>
      </mc:AlternateContent>
    </p:spTree>
    <p:extLst>
      <p:ext uri="{BB962C8B-B14F-4D97-AF65-F5344CB8AC3E}">
        <p14:creationId xmlns:p14="http://schemas.microsoft.com/office/powerpoint/2010/main" val="215085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9A1EE-5435-765D-0C48-62961FFF4A82}"/>
              </a:ext>
            </a:extLst>
          </p:cNvPr>
          <p:cNvSpPr>
            <a:spLocks noGrp="1"/>
          </p:cNvSpPr>
          <p:nvPr>
            <p:ph type="title"/>
          </p:nvPr>
        </p:nvSpPr>
        <p:spPr/>
        <p:txBody>
          <a:bodyPr/>
          <a:lstStyle/>
          <a:p>
            <a:r>
              <a:rPr lang="en-US" dirty="0">
                <a:latin typeface="+mn-lt"/>
              </a:rPr>
              <a:t>Strategy</a:t>
            </a:r>
          </a:p>
        </p:txBody>
      </p:sp>
      <p:sp>
        <p:nvSpPr>
          <p:cNvPr id="4" name="Content Placeholder 3">
            <a:extLst>
              <a:ext uri="{FF2B5EF4-FFF2-40B4-BE49-F238E27FC236}">
                <a16:creationId xmlns:a16="http://schemas.microsoft.com/office/drawing/2014/main" id="{6D16926C-6D8A-CF16-3120-527B040B9AD0}"/>
              </a:ext>
            </a:extLst>
          </p:cNvPr>
          <p:cNvSpPr>
            <a:spLocks noGrp="1"/>
          </p:cNvSpPr>
          <p:nvPr>
            <p:ph idx="1"/>
          </p:nvPr>
        </p:nvSpPr>
        <p:spPr/>
        <p:txBody>
          <a:bodyPr/>
          <a:lstStyle/>
          <a:p>
            <a:r>
              <a:rPr lang="en-US" dirty="0"/>
              <a:t>Construct low-complexity constraints for reference networks that reduce the number of assignments.</a:t>
            </a:r>
          </a:p>
          <a:p>
            <a:r>
              <a:rPr lang="en-US" dirty="0"/>
              <a:t>Increase the speed of assessing constraints by parallelization.</a:t>
            </a:r>
          </a:p>
        </p:txBody>
      </p:sp>
    </p:spTree>
    <p:extLst>
      <p:ext uri="{BB962C8B-B14F-4D97-AF65-F5344CB8AC3E}">
        <p14:creationId xmlns:p14="http://schemas.microsoft.com/office/powerpoint/2010/main" val="845506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06B3-7808-F1B7-BB96-E02E6F76FC9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Constraints On Assignments for Chemical Reaction Networks</a:t>
            </a:r>
          </a:p>
        </p:txBody>
      </p:sp>
      <p:sp>
        <p:nvSpPr>
          <p:cNvPr id="3" name="Content Placeholder 2">
            <a:extLst>
              <a:ext uri="{FF2B5EF4-FFF2-40B4-BE49-F238E27FC236}">
                <a16:creationId xmlns:a16="http://schemas.microsoft.com/office/drawing/2014/main" id="{B1A47C93-A5FB-8EAB-1A3B-C9E85FA40CAC}"/>
              </a:ext>
            </a:extLst>
          </p:cNvPr>
          <p:cNvSpPr>
            <a:spLocks noGrp="1"/>
          </p:cNvSpPr>
          <p:nvPr>
            <p:ph idx="1"/>
          </p:nvPr>
        </p:nvSpPr>
        <p:spPr/>
        <p:txBody>
          <a:bodyPr>
            <a:normAutofit fontScale="92500" lnSpcReduction="10000"/>
          </a:bodyPr>
          <a:lstStyle/>
          <a:p>
            <a:r>
              <a:rPr lang="en-US" dirty="0"/>
              <a:t>Reaction constraints</a:t>
            </a:r>
          </a:p>
          <a:p>
            <a:pPr lvl="1"/>
            <a:r>
              <a:rPr lang="en-US" dirty="0"/>
              <a:t>Type of reaction (e.g., </a:t>
            </a:r>
            <a:r>
              <a:rPr lang="en-US" dirty="0" err="1"/>
              <a:t>uni-uni</a:t>
            </a:r>
            <a:r>
              <a:rPr lang="en-US" dirty="0"/>
              <a:t>, </a:t>
            </a:r>
            <a:r>
              <a:rPr lang="en-US" dirty="0" err="1"/>
              <a:t>uni</a:t>
            </a:r>
            <a:r>
              <a:rPr lang="en-US" dirty="0"/>
              <a:t>-bi, bi-</a:t>
            </a:r>
            <a:r>
              <a:rPr lang="en-US" dirty="0" err="1"/>
              <a:t>uni</a:t>
            </a:r>
            <a:r>
              <a:rPr lang="en-US" dirty="0"/>
              <a:t>)</a:t>
            </a:r>
          </a:p>
          <a:p>
            <a:pPr lvl="1"/>
            <a:r>
              <a:rPr lang="en-US" dirty="0"/>
              <a:t>Type of destination reactions (in inferred reaction monopartite graph)</a:t>
            </a:r>
          </a:p>
          <a:p>
            <a:pPr lvl="1"/>
            <a:r>
              <a:rPr lang="en-US" dirty="0"/>
              <a:t>Autocatalysis reaction</a:t>
            </a:r>
          </a:p>
          <a:p>
            <a:r>
              <a:rPr lang="en-US" dirty="0"/>
              <a:t>Species constraints</a:t>
            </a:r>
          </a:p>
          <a:p>
            <a:pPr lvl="1"/>
            <a:r>
              <a:rPr lang="en-US" dirty="0"/>
              <a:t>Occurrences of species in each type of reaction as a </a:t>
            </a:r>
            <a:r>
              <a:rPr lang="en-US" i="1" dirty="0"/>
              <a:t>reactant</a:t>
            </a:r>
          </a:p>
          <a:p>
            <a:pPr lvl="1"/>
            <a:r>
              <a:rPr lang="en-US" dirty="0"/>
              <a:t>Occurrences of species in each type of reaction as a </a:t>
            </a:r>
            <a:r>
              <a:rPr lang="en-US" i="1" dirty="0"/>
              <a:t>product</a:t>
            </a:r>
          </a:p>
          <a:p>
            <a:pPr lvl="1"/>
            <a:r>
              <a:rPr lang="en-US" dirty="0"/>
              <a:t>Autocatalyzed species</a:t>
            </a:r>
          </a:p>
          <a:p>
            <a:r>
              <a:rPr lang="en-US" dirty="0"/>
              <a:t>Constraints are represented as </a:t>
            </a:r>
            <a:r>
              <a:rPr lang="en-US" dirty="0" err="1"/>
              <a:t>numpy</a:t>
            </a:r>
            <a:r>
              <a:rPr lang="en-US" dirty="0"/>
              <a:t> arrays and their analysis is vectorized.</a:t>
            </a:r>
          </a:p>
          <a:p>
            <a:pPr lvl="1"/>
            <a:endParaRPr lang="en-US" dirty="0"/>
          </a:p>
          <a:p>
            <a:r>
              <a:rPr lang="en-US" dirty="0"/>
              <a:t>Benchmark evaluation</a:t>
            </a:r>
          </a:p>
          <a:p>
            <a:pPr lvl="1"/>
            <a:r>
              <a:rPr lang="en-US" dirty="0"/>
              <a:t>Generate networks based on the distribution of reaction types in </a:t>
            </a:r>
            <a:r>
              <a:rPr lang="en-US" dirty="0" err="1"/>
              <a:t>BioModels</a:t>
            </a:r>
            <a:endParaRPr lang="en-US" dirty="0"/>
          </a:p>
        </p:txBody>
      </p:sp>
    </p:spTree>
    <p:extLst>
      <p:ext uri="{BB962C8B-B14F-4D97-AF65-F5344CB8AC3E}">
        <p14:creationId xmlns:p14="http://schemas.microsoft.com/office/powerpoint/2010/main" val="15023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42A3-F8E9-7FBF-B3FF-4F0D8766A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320C88-3113-CCEE-963C-73A642261EE9}"/>
              </a:ext>
            </a:extLst>
          </p:cNvPr>
          <p:cNvSpPr>
            <a:spLocks noGrp="1"/>
          </p:cNvSpPr>
          <p:nvPr>
            <p:ph type="title"/>
          </p:nvPr>
        </p:nvSpPr>
        <p:spPr>
          <a:xfrm>
            <a:off x="331249" y="157735"/>
            <a:ext cx="10515600" cy="520995"/>
          </a:xfrm>
        </p:spPr>
        <p:txBody>
          <a:bodyPr>
            <a:normAutofit/>
          </a:bodyPr>
          <a:lstStyle/>
          <a:p>
            <a:r>
              <a:rPr lang="en-US" sz="2800" b="1" dirty="0"/>
              <a:t>Constraints reduce the number of assignments</a:t>
            </a:r>
          </a:p>
        </p:txBody>
      </p:sp>
      <p:grpSp>
        <p:nvGrpSpPr>
          <p:cNvPr id="20" name="Group 19">
            <a:extLst>
              <a:ext uri="{FF2B5EF4-FFF2-40B4-BE49-F238E27FC236}">
                <a16:creationId xmlns:a16="http://schemas.microsoft.com/office/drawing/2014/main" id="{76154029-3BFC-EE3F-7CA1-DBF8C37BE3B7}"/>
              </a:ext>
            </a:extLst>
          </p:cNvPr>
          <p:cNvGrpSpPr/>
          <p:nvPr/>
        </p:nvGrpSpPr>
        <p:grpSpPr>
          <a:xfrm>
            <a:off x="7863468" y="2788548"/>
            <a:ext cx="3995083" cy="3712453"/>
            <a:chOff x="7863468" y="2788548"/>
            <a:chExt cx="3995083" cy="3712453"/>
          </a:xfrm>
        </p:grpSpPr>
        <p:grpSp>
          <p:nvGrpSpPr>
            <p:cNvPr id="6" name="Group 5">
              <a:extLst>
                <a:ext uri="{FF2B5EF4-FFF2-40B4-BE49-F238E27FC236}">
                  <a16:creationId xmlns:a16="http://schemas.microsoft.com/office/drawing/2014/main" id="{D393BE0C-39FB-E55D-6FF2-C6A4EB2046AE}"/>
                </a:ext>
              </a:extLst>
            </p:cNvPr>
            <p:cNvGrpSpPr/>
            <p:nvPr/>
          </p:nvGrpSpPr>
          <p:grpSpPr>
            <a:xfrm>
              <a:off x="7863468" y="3059668"/>
              <a:ext cx="3995083" cy="3441333"/>
              <a:chOff x="7863468" y="3059668"/>
              <a:chExt cx="3995083" cy="3441333"/>
            </a:xfrm>
          </p:grpSpPr>
          <p:pic>
            <p:nvPicPr>
              <p:cNvPr id="7" name="Picture 6">
                <a:extLst>
                  <a:ext uri="{FF2B5EF4-FFF2-40B4-BE49-F238E27FC236}">
                    <a16:creationId xmlns:a16="http://schemas.microsoft.com/office/drawing/2014/main" id="{A1A04119-2B21-50BE-B178-8CC89567054C}"/>
                  </a:ext>
                </a:extLst>
              </p:cNvPr>
              <p:cNvPicPr>
                <a:picLocks noChangeAspect="1"/>
              </p:cNvPicPr>
              <p:nvPr/>
            </p:nvPicPr>
            <p:blipFill>
              <a:blip r:embed="rId2"/>
              <a:stretch>
                <a:fillRect/>
              </a:stretch>
            </p:blipFill>
            <p:spPr>
              <a:xfrm>
                <a:off x="7863468" y="3300601"/>
                <a:ext cx="3995083" cy="3200400"/>
              </a:xfrm>
              <a:prstGeom prst="rect">
                <a:avLst/>
              </a:prstGeom>
            </p:spPr>
          </p:pic>
          <p:sp>
            <p:nvSpPr>
              <p:cNvPr id="12" name="TextBox 11">
                <a:extLst>
                  <a:ext uri="{FF2B5EF4-FFF2-40B4-BE49-F238E27FC236}">
                    <a16:creationId xmlns:a16="http://schemas.microsoft.com/office/drawing/2014/main" id="{64901455-0DFC-AC58-678B-C89FD38047CC}"/>
                  </a:ext>
                </a:extLst>
              </p:cNvPr>
              <p:cNvSpPr txBox="1"/>
              <p:nvPr/>
            </p:nvSpPr>
            <p:spPr>
              <a:xfrm>
                <a:off x="8106540" y="3059668"/>
                <a:ext cx="2781018" cy="369332"/>
              </a:xfrm>
              <a:prstGeom prst="rect">
                <a:avLst/>
              </a:prstGeom>
              <a:solidFill>
                <a:schemeClr val="bg1"/>
              </a:solidFill>
            </p:spPr>
            <p:txBody>
              <a:bodyPr wrap="none" rtlCol="0">
                <a:spAutoFit/>
              </a:bodyPr>
              <a:lstStyle/>
              <a:p>
                <a:r>
                  <a:rPr lang="en-US" dirty="0"/>
                  <a:t>95 percentile w/Constraints</a:t>
                </a:r>
              </a:p>
            </p:txBody>
          </p:sp>
        </p:grpSp>
        <p:sp>
          <p:nvSpPr>
            <p:cNvPr id="8" name="TextBox 7">
              <a:extLst>
                <a:ext uri="{FF2B5EF4-FFF2-40B4-BE49-F238E27FC236}">
                  <a16:creationId xmlns:a16="http://schemas.microsoft.com/office/drawing/2014/main" id="{E81DD3EA-2846-72F0-A3EF-69086CCBB6C3}"/>
                </a:ext>
              </a:extLst>
            </p:cNvPr>
            <p:cNvSpPr txBox="1"/>
            <p:nvPr/>
          </p:nvSpPr>
          <p:spPr>
            <a:xfrm>
              <a:off x="8668469" y="2788548"/>
              <a:ext cx="1892698" cy="369332"/>
            </a:xfrm>
            <a:prstGeom prst="rect">
              <a:avLst/>
            </a:prstGeom>
            <a:noFill/>
          </p:spPr>
          <p:txBody>
            <a:bodyPr wrap="none" rtlCol="0">
              <a:spAutoFit/>
            </a:bodyPr>
            <a:lstStyle/>
            <a:p>
              <a:r>
                <a:rPr lang="en-US" dirty="0"/>
                <a:t>Reference Present</a:t>
              </a:r>
            </a:p>
          </p:txBody>
        </p:sp>
      </p:grpSp>
      <p:grpSp>
        <p:nvGrpSpPr>
          <p:cNvPr id="19" name="Group 18">
            <a:extLst>
              <a:ext uri="{FF2B5EF4-FFF2-40B4-BE49-F238E27FC236}">
                <a16:creationId xmlns:a16="http://schemas.microsoft.com/office/drawing/2014/main" id="{4891B9FF-674B-D7BF-5B71-465B354D58E0}"/>
              </a:ext>
            </a:extLst>
          </p:cNvPr>
          <p:cNvGrpSpPr/>
          <p:nvPr/>
        </p:nvGrpSpPr>
        <p:grpSpPr>
          <a:xfrm>
            <a:off x="138209" y="2914040"/>
            <a:ext cx="4078389" cy="3650873"/>
            <a:chOff x="138209" y="2914040"/>
            <a:chExt cx="4078389" cy="3650873"/>
          </a:xfrm>
        </p:grpSpPr>
        <p:pic>
          <p:nvPicPr>
            <p:cNvPr id="15" name="Picture 14">
              <a:extLst>
                <a:ext uri="{FF2B5EF4-FFF2-40B4-BE49-F238E27FC236}">
                  <a16:creationId xmlns:a16="http://schemas.microsoft.com/office/drawing/2014/main" id="{33EA8FD2-CCF4-AA8F-024C-66843B6CC9B1}"/>
                </a:ext>
              </a:extLst>
            </p:cNvPr>
            <p:cNvPicPr>
              <a:picLocks noChangeAspect="1"/>
            </p:cNvPicPr>
            <p:nvPr/>
          </p:nvPicPr>
          <p:blipFill>
            <a:blip r:embed="rId3"/>
            <a:stretch>
              <a:fillRect/>
            </a:stretch>
          </p:blipFill>
          <p:spPr>
            <a:xfrm>
              <a:off x="138209" y="3273073"/>
              <a:ext cx="4078389" cy="3291840"/>
            </a:xfrm>
            <a:prstGeom prst="rect">
              <a:avLst/>
            </a:prstGeom>
          </p:spPr>
        </p:pic>
        <p:sp>
          <p:nvSpPr>
            <p:cNvPr id="16" name="TextBox 15">
              <a:extLst>
                <a:ext uri="{FF2B5EF4-FFF2-40B4-BE49-F238E27FC236}">
                  <a16:creationId xmlns:a16="http://schemas.microsoft.com/office/drawing/2014/main" id="{718A7647-7F6B-4955-6CD6-0A75C6BD66A7}"/>
                </a:ext>
              </a:extLst>
            </p:cNvPr>
            <p:cNvSpPr txBox="1"/>
            <p:nvPr/>
          </p:nvSpPr>
          <p:spPr>
            <a:xfrm>
              <a:off x="1028149" y="2914040"/>
              <a:ext cx="1835246" cy="369332"/>
            </a:xfrm>
            <a:prstGeom prst="rect">
              <a:avLst/>
            </a:prstGeom>
            <a:solidFill>
              <a:schemeClr val="bg1"/>
            </a:solidFill>
          </p:spPr>
          <p:txBody>
            <a:bodyPr wrap="none" rtlCol="0">
              <a:spAutoFit/>
            </a:bodyPr>
            <a:lstStyle/>
            <a:p>
              <a:r>
                <a:rPr lang="en-US" dirty="0"/>
                <a:t>Reference Absent</a:t>
              </a:r>
            </a:p>
          </p:txBody>
        </p:sp>
        <p:sp>
          <p:nvSpPr>
            <p:cNvPr id="17" name="TextBox 16">
              <a:extLst>
                <a:ext uri="{FF2B5EF4-FFF2-40B4-BE49-F238E27FC236}">
                  <a16:creationId xmlns:a16="http://schemas.microsoft.com/office/drawing/2014/main" id="{4F06A7F7-C6A8-FC1D-6C22-F8AA2FF37B6C}"/>
                </a:ext>
              </a:extLst>
            </p:cNvPr>
            <p:cNvSpPr txBox="1"/>
            <p:nvPr/>
          </p:nvSpPr>
          <p:spPr>
            <a:xfrm>
              <a:off x="688763" y="3201923"/>
              <a:ext cx="2781018" cy="369332"/>
            </a:xfrm>
            <a:prstGeom prst="rect">
              <a:avLst/>
            </a:prstGeom>
            <a:solidFill>
              <a:schemeClr val="bg1"/>
            </a:solidFill>
          </p:spPr>
          <p:txBody>
            <a:bodyPr wrap="none" rtlCol="0">
              <a:spAutoFit/>
            </a:bodyPr>
            <a:lstStyle/>
            <a:p>
              <a:r>
                <a:rPr lang="en-US" dirty="0"/>
                <a:t>95 percentile w/Constraints</a:t>
              </a:r>
            </a:p>
          </p:txBody>
        </p:sp>
      </p:grpSp>
      <p:pic>
        <p:nvPicPr>
          <p:cNvPr id="23" name="Picture 22">
            <a:extLst>
              <a:ext uri="{FF2B5EF4-FFF2-40B4-BE49-F238E27FC236}">
                <a16:creationId xmlns:a16="http://schemas.microsoft.com/office/drawing/2014/main" id="{62B88157-4944-4DA6-E6C1-25D91A4D5DF9}"/>
              </a:ext>
            </a:extLst>
          </p:cNvPr>
          <p:cNvPicPr>
            <a:picLocks noChangeAspect="1"/>
          </p:cNvPicPr>
          <p:nvPr/>
        </p:nvPicPr>
        <p:blipFill>
          <a:blip r:embed="rId4"/>
          <a:stretch>
            <a:fillRect/>
          </a:stretch>
        </p:blipFill>
        <p:spPr>
          <a:xfrm>
            <a:off x="3888963" y="841739"/>
            <a:ext cx="4078514" cy="3200400"/>
          </a:xfrm>
          <a:prstGeom prst="rect">
            <a:avLst/>
          </a:prstGeom>
        </p:spPr>
      </p:pic>
      <p:sp>
        <p:nvSpPr>
          <p:cNvPr id="25" name="TextBox 24">
            <a:extLst>
              <a:ext uri="{FF2B5EF4-FFF2-40B4-BE49-F238E27FC236}">
                <a16:creationId xmlns:a16="http://schemas.microsoft.com/office/drawing/2014/main" id="{E143ACA8-BAF4-62EA-4551-0ABAF14CE6D6}"/>
              </a:ext>
            </a:extLst>
          </p:cNvPr>
          <p:cNvSpPr txBox="1"/>
          <p:nvPr/>
        </p:nvSpPr>
        <p:spPr>
          <a:xfrm>
            <a:off x="5065750" y="589023"/>
            <a:ext cx="1724940" cy="369332"/>
          </a:xfrm>
          <a:prstGeom prst="rect">
            <a:avLst/>
          </a:prstGeom>
          <a:noFill/>
        </p:spPr>
        <p:txBody>
          <a:bodyPr wrap="square">
            <a:spAutoFit/>
          </a:bodyPr>
          <a:lstStyle/>
          <a:p>
            <a:r>
              <a:rPr lang="en-US" dirty="0"/>
              <a:t>No Constraints</a:t>
            </a:r>
          </a:p>
        </p:txBody>
      </p:sp>
    </p:spTree>
    <p:extLst>
      <p:ext uri="{BB962C8B-B14F-4D97-AF65-F5344CB8AC3E}">
        <p14:creationId xmlns:p14="http://schemas.microsoft.com/office/powerpoint/2010/main" val="346629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8F23-C01F-CEB8-03EE-BE1C14298994}"/>
              </a:ext>
            </a:extLst>
          </p:cNvPr>
          <p:cNvSpPr>
            <a:spLocks noGrp="1"/>
          </p:cNvSpPr>
          <p:nvPr>
            <p:ph type="title"/>
          </p:nvPr>
        </p:nvSpPr>
        <p:spPr>
          <a:xfrm>
            <a:off x="331249" y="157735"/>
            <a:ext cx="10515600" cy="520995"/>
          </a:xfrm>
        </p:spPr>
        <p:txBody>
          <a:bodyPr>
            <a:normAutofit/>
          </a:bodyPr>
          <a:lstStyle/>
          <a:p>
            <a:r>
              <a:rPr lang="en-US" sz="2800" b="1" dirty="0"/>
              <a:t>Constraints reduce the number of assignments to consider</a:t>
            </a:r>
          </a:p>
        </p:txBody>
      </p:sp>
      <p:grpSp>
        <p:nvGrpSpPr>
          <p:cNvPr id="22" name="Group 21">
            <a:extLst>
              <a:ext uri="{FF2B5EF4-FFF2-40B4-BE49-F238E27FC236}">
                <a16:creationId xmlns:a16="http://schemas.microsoft.com/office/drawing/2014/main" id="{C8DD9898-794B-9911-8C2C-DEE7B06795AF}"/>
              </a:ext>
            </a:extLst>
          </p:cNvPr>
          <p:cNvGrpSpPr/>
          <p:nvPr/>
        </p:nvGrpSpPr>
        <p:grpSpPr>
          <a:xfrm>
            <a:off x="3888963" y="634967"/>
            <a:ext cx="4078514" cy="3407172"/>
            <a:chOff x="3888963" y="634967"/>
            <a:chExt cx="4078514" cy="3407172"/>
          </a:xfrm>
        </p:grpSpPr>
        <p:pic>
          <p:nvPicPr>
            <p:cNvPr id="21" name="Picture 20">
              <a:extLst>
                <a:ext uri="{FF2B5EF4-FFF2-40B4-BE49-F238E27FC236}">
                  <a16:creationId xmlns:a16="http://schemas.microsoft.com/office/drawing/2014/main" id="{AAE12D54-EB22-5D85-17D3-ACCDF18E681C}"/>
                </a:ext>
              </a:extLst>
            </p:cNvPr>
            <p:cNvPicPr>
              <a:picLocks noChangeAspect="1"/>
            </p:cNvPicPr>
            <p:nvPr/>
          </p:nvPicPr>
          <p:blipFill>
            <a:blip r:embed="rId2"/>
            <a:stretch>
              <a:fillRect/>
            </a:stretch>
          </p:blipFill>
          <p:spPr>
            <a:xfrm>
              <a:off x="3888963" y="841739"/>
              <a:ext cx="4078514" cy="3200400"/>
            </a:xfrm>
            <a:prstGeom prst="rect">
              <a:avLst/>
            </a:prstGeom>
          </p:spPr>
        </p:pic>
        <p:sp>
          <p:nvSpPr>
            <p:cNvPr id="10" name="TextBox 9">
              <a:extLst>
                <a:ext uri="{FF2B5EF4-FFF2-40B4-BE49-F238E27FC236}">
                  <a16:creationId xmlns:a16="http://schemas.microsoft.com/office/drawing/2014/main" id="{F9141D73-52BD-D0C8-FEBD-E41554582445}"/>
                </a:ext>
              </a:extLst>
            </p:cNvPr>
            <p:cNvSpPr txBox="1"/>
            <p:nvPr/>
          </p:nvSpPr>
          <p:spPr>
            <a:xfrm>
              <a:off x="5081046" y="634967"/>
              <a:ext cx="1565044" cy="369332"/>
            </a:xfrm>
            <a:prstGeom prst="rect">
              <a:avLst/>
            </a:prstGeom>
            <a:solidFill>
              <a:schemeClr val="bg1"/>
            </a:solidFill>
          </p:spPr>
          <p:txBody>
            <a:bodyPr wrap="none" rtlCol="0">
              <a:spAutoFit/>
            </a:bodyPr>
            <a:lstStyle/>
            <a:p>
              <a:r>
                <a:rPr lang="en-US" dirty="0"/>
                <a:t>No Constraints</a:t>
              </a:r>
            </a:p>
          </p:txBody>
        </p:sp>
      </p:grpSp>
      <p:grpSp>
        <p:nvGrpSpPr>
          <p:cNvPr id="20" name="Group 19">
            <a:extLst>
              <a:ext uri="{FF2B5EF4-FFF2-40B4-BE49-F238E27FC236}">
                <a16:creationId xmlns:a16="http://schemas.microsoft.com/office/drawing/2014/main" id="{E3337556-FEFE-F86A-FBB9-0B105E5F4FCA}"/>
              </a:ext>
            </a:extLst>
          </p:cNvPr>
          <p:cNvGrpSpPr/>
          <p:nvPr/>
        </p:nvGrpSpPr>
        <p:grpSpPr>
          <a:xfrm>
            <a:off x="8014781" y="2936940"/>
            <a:ext cx="3994871" cy="3673118"/>
            <a:chOff x="8014781" y="2936940"/>
            <a:chExt cx="3994871" cy="3673118"/>
          </a:xfrm>
        </p:grpSpPr>
        <p:pic>
          <p:nvPicPr>
            <p:cNvPr id="5" name="Picture 4">
              <a:extLst>
                <a:ext uri="{FF2B5EF4-FFF2-40B4-BE49-F238E27FC236}">
                  <a16:creationId xmlns:a16="http://schemas.microsoft.com/office/drawing/2014/main" id="{87FB7C1D-6F72-EC67-2B52-B6CA442675DA}"/>
                </a:ext>
              </a:extLst>
            </p:cNvPr>
            <p:cNvPicPr>
              <a:picLocks noChangeAspect="1"/>
            </p:cNvPicPr>
            <p:nvPr/>
          </p:nvPicPr>
          <p:blipFill>
            <a:blip r:embed="rId3"/>
            <a:stretch>
              <a:fillRect/>
            </a:stretch>
          </p:blipFill>
          <p:spPr>
            <a:xfrm>
              <a:off x="8014781" y="3373082"/>
              <a:ext cx="3994871" cy="3236976"/>
            </a:xfrm>
            <a:prstGeom prst="rect">
              <a:avLst/>
            </a:prstGeom>
          </p:spPr>
        </p:pic>
        <p:sp>
          <p:nvSpPr>
            <p:cNvPr id="11" name="TextBox 10">
              <a:extLst>
                <a:ext uri="{FF2B5EF4-FFF2-40B4-BE49-F238E27FC236}">
                  <a16:creationId xmlns:a16="http://schemas.microsoft.com/office/drawing/2014/main" id="{0D754BF0-FDD8-5D8E-FDFE-C501625F110D}"/>
                </a:ext>
              </a:extLst>
            </p:cNvPr>
            <p:cNvSpPr txBox="1"/>
            <p:nvPr/>
          </p:nvSpPr>
          <p:spPr>
            <a:xfrm>
              <a:off x="8610255" y="3224992"/>
              <a:ext cx="2781018" cy="369332"/>
            </a:xfrm>
            <a:prstGeom prst="rect">
              <a:avLst/>
            </a:prstGeom>
            <a:solidFill>
              <a:schemeClr val="bg1"/>
            </a:solidFill>
          </p:spPr>
          <p:txBody>
            <a:bodyPr wrap="none" rtlCol="0">
              <a:spAutoFit/>
            </a:bodyPr>
            <a:lstStyle/>
            <a:p>
              <a:r>
                <a:rPr lang="en-US" dirty="0"/>
                <a:t>50 percentile w/Constraints</a:t>
              </a:r>
            </a:p>
          </p:txBody>
        </p:sp>
        <p:sp>
          <p:nvSpPr>
            <p:cNvPr id="8" name="TextBox 7">
              <a:extLst>
                <a:ext uri="{FF2B5EF4-FFF2-40B4-BE49-F238E27FC236}">
                  <a16:creationId xmlns:a16="http://schemas.microsoft.com/office/drawing/2014/main" id="{B0236FE2-77C5-97C0-9A85-0618B5C8901E}"/>
                </a:ext>
              </a:extLst>
            </p:cNvPr>
            <p:cNvSpPr txBox="1"/>
            <p:nvPr/>
          </p:nvSpPr>
          <p:spPr>
            <a:xfrm>
              <a:off x="8861416" y="2936940"/>
              <a:ext cx="1892698" cy="369332"/>
            </a:xfrm>
            <a:prstGeom prst="rect">
              <a:avLst/>
            </a:prstGeom>
            <a:noFill/>
          </p:spPr>
          <p:txBody>
            <a:bodyPr wrap="none" rtlCol="0">
              <a:spAutoFit/>
            </a:bodyPr>
            <a:lstStyle/>
            <a:p>
              <a:r>
                <a:rPr lang="en-US" dirty="0"/>
                <a:t>Reference Present</a:t>
              </a:r>
            </a:p>
          </p:txBody>
        </p:sp>
      </p:grpSp>
      <p:grpSp>
        <p:nvGrpSpPr>
          <p:cNvPr id="19" name="Group 18">
            <a:extLst>
              <a:ext uri="{FF2B5EF4-FFF2-40B4-BE49-F238E27FC236}">
                <a16:creationId xmlns:a16="http://schemas.microsoft.com/office/drawing/2014/main" id="{F3FEFFFD-D55E-DC13-5404-C94AED42BA01}"/>
              </a:ext>
            </a:extLst>
          </p:cNvPr>
          <p:cNvGrpSpPr/>
          <p:nvPr/>
        </p:nvGrpSpPr>
        <p:grpSpPr>
          <a:xfrm>
            <a:off x="182348" y="2975000"/>
            <a:ext cx="3988403" cy="3598482"/>
            <a:chOff x="182348" y="2975000"/>
            <a:chExt cx="3988403" cy="3598482"/>
          </a:xfrm>
        </p:grpSpPr>
        <p:pic>
          <p:nvPicPr>
            <p:cNvPr id="16" name="Picture 15">
              <a:extLst>
                <a:ext uri="{FF2B5EF4-FFF2-40B4-BE49-F238E27FC236}">
                  <a16:creationId xmlns:a16="http://schemas.microsoft.com/office/drawing/2014/main" id="{12800FC0-E55A-3AB7-F05C-04C38EE2471B}"/>
                </a:ext>
              </a:extLst>
            </p:cNvPr>
            <p:cNvPicPr>
              <a:picLocks noChangeAspect="1"/>
            </p:cNvPicPr>
            <p:nvPr/>
          </p:nvPicPr>
          <p:blipFill>
            <a:blip r:embed="rId4"/>
            <a:stretch>
              <a:fillRect/>
            </a:stretch>
          </p:blipFill>
          <p:spPr>
            <a:xfrm>
              <a:off x="182348" y="3373082"/>
              <a:ext cx="3988403" cy="3200400"/>
            </a:xfrm>
            <a:prstGeom prst="rect">
              <a:avLst/>
            </a:prstGeom>
          </p:spPr>
        </p:pic>
        <p:sp>
          <p:nvSpPr>
            <p:cNvPr id="17" name="TextBox 16">
              <a:extLst>
                <a:ext uri="{FF2B5EF4-FFF2-40B4-BE49-F238E27FC236}">
                  <a16:creationId xmlns:a16="http://schemas.microsoft.com/office/drawing/2014/main" id="{C46B1037-654A-1C3E-0DC3-AB0E3102F73A}"/>
                </a:ext>
              </a:extLst>
            </p:cNvPr>
            <p:cNvSpPr txBox="1"/>
            <p:nvPr/>
          </p:nvSpPr>
          <p:spPr>
            <a:xfrm>
              <a:off x="1028149" y="2975000"/>
              <a:ext cx="1835246" cy="369332"/>
            </a:xfrm>
            <a:prstGeom prst="rect">
              <a:avLst/>
            </a:prstGeom>
            <a:solidFill>
              <a:schemeClr val="bg1"/>
            </a:solidFill>
          </p:spPr>
          <p:txBody>
            <a:bodyPr wrap="none" rtlCol="0">
              <a:spAutoFit/>
            </a:bodyPr>
            <a:lstStyle/>
            <a:p>
              <a:r>
                <a:rPr lang="en-US" dirty="0"/>
                <a:t>Reference Absent</a:t>
              </a:r>
            </a:p>
          </p:txBody>
        </p:sp>
        <p:sp>
          <p:nvSpPr>
            <p:cNvPr id="18" name="TextBox 17">
              <a:extLst>
                <a:ext uri="{FF2B5EF4-FFF2-40B4-BE49-F238E27FC236}">
                  <a16:creationId xmlns:a16="http://schemas.microsoft.com/office/drawing/2014/main" id="{3B0A59AC-1B3C-FCE8-EB5E-7BA02FF888AD}"/>
                </a:ext>
              </a:extLst>
            </p:cNvPr>
            <p:cNvSpPr txBox="1"/>
            <p:nvPr/>
          </p:nvSpPr>
          <p:spPr>
            <a:xfrm>
              <a:off x="688763" y="3262883"/>
              <a:ext cx="2781018" cy="369332"/>
            </a:xfrm>
            <a:prstGeom prst="rect">
              <a:avLst/>
            </a:prstGeom>
            <a:solidFill>
              <a:schemeClr val="bg1"/>
            </a:solidFill>
          </p:spPr>
          <p:txBody>
            <a:bodyPr wrap="none" rtlCol="0">
              <a:spAutoFit/>
            </a:bodyPr>
            <a:lstStyle/>
            <a:p>
              <a:r>
                <a:rPr lang="en-US" dirty="0"/>
                <a:t>50 percentile w/Constraints</a:t>
              </a:r>
            </a:p>
          </p:txBody>
        </p:sp>
      </p:grpSp>
      <p:grpSp>
        <p:nvGrpSpPr>
          <p:cNvPr id="23" name="Group 22">
            <a:extLst>
              <a:ext uri="{FF2B5EF4-FFF2-40B4-BE49-F238E27FC236}">
                <a16:creationId xmlns:a16="http://schemas.microsoft.com/office/drawing/2014/main" id="{745B1AFA-B5B2-FF06-323A-D91D4C8301A3}"/>
              </a:ext>
            </a:extLst>
          </p:cNvPr>
          <p:cNvGrpSpPr>
            <a:grpSpLocks noChangeAspect="1"/>
          </p:cNvGrpSpPr>
          <p:nvPr/>
        </p:nvGrpSpPr>
        <p:grpSpPr>
          <a:xfrm>
            <a:off x="9105520" y="118075"/>
            <a:ext cx="2755231" cy="2621280"/>
            <a:chOff x="7863468" y="2700156"/>
            <a:chExt cx="3995083" cy="3800845"/>
          </a:xfrm>
        </p:grpSpPr>
        <p:grpSp>
          <p:nvGrpSpPr>
            <p:cNvPr id="24" name="Group 23">
              <a:extLst>
                <a:ext uri="{FF2B5EF4-FFF2-40B4-BE49-F238E27FC236}">
                  <a16:creationId xmlns:a16="http://schemas.microsoft.com/office/drawing/2014/main" id="{BA31003B-81F0-D3F9-1630-4E967FA640EA}"/>
                </a:ext>
              </a:extLst>
            </p:cNvPr>
            <p:cNvGrpSpPr/>
            <p:nvPr/>
          </p:nvGrpSpPr>
          <p:grpSpPr>
            <a:xfrm>
              <a:off x="7863468" y="2971276"/>
              <a:ext cx="3995083" cy="3529725"/>
              <a:chOff x="7863468" y="2971276"/>
              <a:chExt cx="3995083" cy="3529725"/>
            </a:xfrm>
          </p:grpSpPr>
          <p:pic>
            <p:nvPicPr>
              <p:cNvPr id="26" name="Picture 25">
                <a:extLst>
                  <a:ext uri="{FF2B5EF4-FFF2-40B4-BE49-F238E27FC236}">
                    <a16:creationId xmlns:a16="http://schemas.microsoft.com/office/drawing/2014/main" id="{07FF7B17-62F0-DBA4-6A61-10C8B82AC1B9}"/>
                  </a:ext>
                </a:extLst>
              </p:cNvPr>
              <p:cNvPicPr>
                <a:picLocks noChangeAspect="1"/>
              </p:cNvPicPr>
              <p:nvPr/>
            </p:nvPicPr>
            <p:blipFill>
              <a:blip r:embed="rId5"/>
              <a:stretch>
                <a:fillRect/>
              </a:stretch>
            </p:blipFill>
            <p:spPr>
              <a:xfrm>
                <a:off x="7863468" y="3300601"/>
                <a:ext cx="3995083" cy="3200400"/>
              </a:xfrm>
              <a:prstGeom prst="rect">
                <a:avLst/>
              </a:prstGeom>
            </p:spPr>
          </p:pic>
          <p:sp>
            <p:nvSpPr>
              <p:cNvPr id="27" name="TextBox 26">
                <a:extLst>
                  <a:ext uri="{FF2B5EF4-FFF2-40B4-BE49-F238E27FC236}">
                    <a16:creationId xmlns:a16="http://schemas.microsoft.com/office/drawing/2014/main" id="{18521147-ED0C-8A82-8097-6B0AC2E2800F}"/>
                  </a:ext>
                </a:extLst>
              </p:cNvPr>
              <p:cNvSpPr txBox="1"/>
              <p:nvPr/>
            </p:nvSpPr>
            <p:spPr>
              <a:xfrm>
                <a:off x="8106540" y="2971276"/>
                <a:ext cx="3200541" cy="446275"/>
              </a:xfrm>
              <a:prstGeom prst="rect">
                <a:avLst/>
              </a:prstGeom>
              <a:solidFill>
                <a:schemeClr val="bg1"/>
              </a:solidFill>
            </p:spPr>
            <p:txBody>
              <a:bodyPr wrap="none" rtlCol="0">
                <a:spAutoFit/>
              </a:bodyPr>
              <a:lstStyle/>
              <a:p>
                <a:r>
                  <a:rPr lang="en-US" sz="1400" dirty="0"/>
                  <a:t>95 percentile w/Constraints</a:t>
                </a:r>
              </a:p>
            </p:txBody>
          </p:sp>
        </p:grpSp>
        <p:sp>
          <p:nvSpPr>
            <p:cNvPr id="25" name="TextBox 24">
              <a:extLst>
                <a:ext uri="{FF2B5EF4-FFF2-40B4-BE49-F238E27FC236}">
                  <a16:creationId xmlns:a16="http://schemas.microsoft.com/office/drawing/2014/main" id="{0050B5A2-CAE8-ABA2-D576-9BB1E9F0CAD8}"/>
                </a:ext>
              </a:extLst>
            </p:cNvPr>
            <p:cNvSpPr txBox="1"/>
            <p:nvPr/>
          </p:nvSpPr>
          <p:spPr>
            <a:xfrm>
              <a:off x="8668468" y="2700156"/>
              <a:ext cx="2195213" cy="446275"/>
            </a:xfrm>
            <a:prstGeom prst="rect">
              <a:avLst/>
            </a:prstGeom>
            <a:noFill/>
          </p:spPr>
          <p:txBody>
            <a:bodyPr wrap="none" rtlCol="0">
              <a:spAutoFit/>
            </a:bodyPr>
            <a:lstStyle/>
            <a:p>
              <a:r>
                <a:rPr lang="en-US" sz="1400" dirty="0"/>
                <a:t>Reference Present</a:t>
              </a:r>
            </a:p>
          </p:txBody>
        </p:sp>
      </p:grpSp>
    </p:spTree>
    <p:extLst>
      <p:ext uri="{BB962C8B-B14F-4D97-AF65-F5344CB8AC3E}">
        <p14:creationId xmlns:p14="http://schemas.microsoft.com/office/powerpoint/2010/main" val="23817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FA12FD-2272-9358-5AD6-0A0CDDFF2187}"/>
              </a:ext>
            </a:extLst>
          </p:cNvPr>
          <p:cNvSpPr>
            <a:spLocks noGrp="1"/>
          </p:cNvSpPr>
          <p:nvPr>
            <p:ph type="title"/>
          </p:nvPr>
        </p:nvSpPr>
        <p:spPr/>
        <p:txBody>
          <a:bodyPr/>
          <a:lstStyle/>
          <a:p>
            <a:r>
              <a:rPr lang="en-US" dirty="0"/>
              <a:t>Parallelism</a:t>
            </a:r>
          </a:p>
        </p:txBody>
      </p:sp>
      <p:sp>
        <p:nvSpPr>
          <p:cNvPr id="4" name="Content Placeholder 3">
            <a:extLst>
              <a:ext uri="{FF2B5EF4-FFF2-40B4-BE49-F238E27FC236}">
                <a16:creationId xmlns:a16="http://schemas.microsoft.com/office/drawing/2014/main" id="{0E5719D7-235D-20E9-15EC-F3CA5660E7C0}"/>
              </a:ext>
            </a:extLst>
          </p:cNvPr>
          <p:cNvSpPr>
            <a:spLocks noGrp="1"/>
          </p:cNvSpPr>
          <p:nvPr>
            <p:ph idx="1"/>
          </p:nvPr>
        </p:nvSpPr>
        <p:spPr/>
        <p:txBody>
          <a:bodyPr/>
          <a:lstStyle/>
          <a:p>
            <a:r>
              <a:rPr lang="en-US" dirty="0"/>
              <a:t>Vectorization</a:t>
            </a:r>
          </a:p>
          <a:p>
            <a:pPr lvl="1"/>
            <a:r>
              <a:rPr lang="en-US" dirty="0"/>
              <a:t>Evaluate many assignments simultaneously by proper memory layouts</a:t>
            </a:r>
          </a:p>
          <a:p>
            <a:r>
              <a:rPr lang="en-US" dirty="0"/>
              <a:t>Process parallelization</a:t>
            </a:r>
          </a:p>
          <a:p>
            <a:pPr lvl="1"/>
            <a:r>
              <a:rPr lang="en-US" dirty="0"/>
              <a:t>Use python multiprocessing to run many vectorizing processes at once.</a:t>
            </a:r>
          </a:p>
          <a:p>
            <a:r>
              <a:rPr lang="en-US" dirty="0"/>
              <a:t>Results</a:t>
            </a:r>
          </a:p>
          <a:p>
            <a:pPr marL="742950" lvl="1" indent="-285750"/>
            <a:r>
              <a:rPr lang="en-US" sz="2000" dirty="0"/>
              <a:t>No parallelism: 100K Assignment/s </a:t>
            </a:r>
          </a:p>
          <a:p>
            <a:pPr marL="742950" lvl="1" indent="-285750"/>
            <a:r>
              <a:rPr lang="en-US" sz="2000" dirty="0"/>
              <a:t>Vector parallelism: 5 M  Assignment /s</a:t>
            </a:r>
          </a:p>
          <a:p>
            <a:pPr marL="742950" lvl="1" indent="-285750"/>
            <a:r>
              <a:rPr lang="en-US" sz="2000" dirty="0"/>
              <a:t>Vector + 10 process parallelism: 10 M/s</a:t>
            </a:r>
          </a:p>
          <a:p>
            <a:pPr marL="1200150" lvl="2" indent="-285750"/>
            <a:r>
              <a:rPr lang="en-US" dirty="0"/>
              <a:t>~1 day to evaluate 10</a:t>
            </a:r>
            <a:r>
              <a:rPr lang="en-US" baseline="30000" dirty="0"/>
              <a:t>12</a:t>
            </a:r>
            <a:r>
              <a:rPr lang="en-US" dirty="0"/>
              <a:t> assignments with </a:t>
            </a:r>
            <a:r>
              <a:rPr lang="en-US"/>
              <a:t>20 M1 mac </a:t>
            </a:r>
            <a:r>
              <a:rPr lang="en-US" dirty="0"/>
              <a:t>cores</a:t>
            </a:r>
            <a:endParaRPr lang="en-US" baseline="30000" dirty="0"/>
          </a:p>
        </p:txBody>
      </p:sp>
    </p:spTree>
    <p:extLst>
      <p:ext uri="{BB962C8B-B14F-4D97-AF65-F5344CB8AC3E}">
        <p14:creationId xmlns:p14="http://schemas.microsoft.com/office/powerpoint/2010/main" val="243930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Clustering Problem: Find Structurally Identical Networks In a Large Repository</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DEFA-DCA4-D3D2-8AE0-42A192642FC8}"/>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F65542A-6F57-7169-C0F2-7E7FF7F171C9}"/>
              </a:ext>
            </a:extLst>
          </p:cNvPr>
          <p:cNvSpPr>
            <a:spLocks noGrp="1"/>
          </p:cNvSpPr>
          <p:nvPr>
            <p:ph idx="1"/>
          </p:nvPr>
        </p:nvSpPr>
        <p:spPr/>
        <p:txBody>
          <a:bodyPr/>
          <a:lstStyle/>
          <a:p>
            <a:r>
              <a:rPr lang="en-US" dirty="0"/>
              <a:t>Create a package</a:t>
            </a:r>
          </a:p>
          <a:p>
            <a:r>
              <a:rPr lang="en-US" dirty="0"/>
              <a:t>More detailed analysis of </a:t>
            </a:r>
            <a:r>
              <a:rPr lang="en-US" dirty="0" err="1"/>
              <a:t>BioModels</a:t>
            </a:r>
            <a:endParaRPr lang="en-US" dirty="0"/>
          </a:p>
          <a:p>
            <a:r>
              <a:rPr lang="en-US" dirty="0"/>
              <a:t>Review with Anatasia</a:t>
            </a:r>
          </a:p>
        </p:txBody>
      </p:sp>
    </p:spTree>
    <p:extLst>
      <p:ext uri="{BB962C8B-B14F-4D97-AF65-F5344CB8AC3E}">
        <p14:creationId xmlns:p14="http://schemas.microsoft.com/office/powerpoint/2010/main" val="154143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1DA9C-5265-BDDF-A441-61FFDC1CA28A}"/>
              </a:ext>
            </a:extLst>
          </p:cNvPr>
          <p:cNvSpPr>
            <a:spLocks noGrp="1"/>
          </p:cNvSpPr>
          <p:nvPr>
            <p:ph type="title"/>
          </p:nvPr>
        </p:nvSpPr>
        <p:spPr>
          <a:xfrm>
            <a:off x="3422009" y="2680487"/>
            <a:ext cx="6032383" cy="1325563"/>
          </a:xfrm>
        </p:spPr>
        <p:txBody>
          <a:bodyPr>
            <a:normAutofit/>
          </a:bodyPr>
          <a:lstStyle/>
          <a:p>
            <a:r>
              <a:rPr lang="en-US" sz="6000" b="1" dirty="0"/>
              <a:t>BACKUP</a:t>
            </a:r>
          </a:p>
        </p:txBody>
      </p:sp>
    </p:spTree>
    <p:extLst>
      <p:ext uri="{BB962C8B-B14F-4D97-AF65-F5344CB8AC3E}">
        <p14:creationId xmlns:p14="http://schemas.microsoft.com/office/powerpoint/2010/main" val="2297450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E08-CBDD-2098-47CD-6BF3C55E5226}"/>
              </a:ext>
            </a:extLst>
          </p:cNvPr>
          <p:cNvSpPr>
            <a:spLocks noGrp="1"/>
          </p:cNvSpPr>
          <p:nvPr>
            <p:ph type="title"/>
          </p:nvPr>
        </p:nvSpPr>
        <p:spPr/>
        <p:txBody>
          <a:bodyPr/>
          <a:lstStyle/>
          <a:p>
            <a:r>
              <a:rPr lang="en-US" dirty="0"/>
              <a:t>Bipartite Hypergraphs Are Required to find Subnets</a:t>
            </a:r>
          </a:p>
        </p:txBody>
      </p:sp>
      <p:sp>
        <p:nvSpPr>
          <p:cNvPr id="3" name="Content Placeholder 2">
            <a:extLst>
              <a:ext uri="{FF2B5EF4-FFF2-40B4-BE49-F238E27FC236}">
                <a16:creationId xmlns:a16="http://schemas.microsoft.com/office/drawing/2014/main" id="{1B94F696-1AC0-3E3C-9B58-ED78A730F204}"/>
              </a:ext>
            </a:extLst>
          </p:cNvPr>
          <p:cNvSpPr>
            <a:spLocks noGrp="1"/>
          </p:cNvSpPr>
          <p:nvPr>
            <p:ph idx="1"/>
          </p:nvPr>
        </p:nvSpPr>
        <p:spPr>
          <a:xfrm>
            <a:off x="729144" y="1083354"/>
            <a:ext cx="10377880" cy="1044973"/>
          </a:xfrm>
        </p:spPr>
        <p:txBody>
          <a:bodyPr>
            <a:normAutofit fontScale="85000" lnSpcReduction="20000"/>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r>
              <a:rPr lang="en-US" dirty="0">
                <a:latin typeface="Calibri" panose="020F0502020204030204" pitchFamily="34" charset="0"/>
                <a:cs typeface="Calibri" panose="020F0502020204030204" pitchFamily="34" charset="0"/>
              </a:rPr>
              <a:t>The bipartite hypergraph representation is depicted below. There are 5 nodes: 4 species nodes and 1 reaction node. There are two hyperarcs, (1) and (2).</a:t>
            </a:r>
          </a:p>
        </p:txBody>
      </p:sp>
      <p:sp>
        <p:nvSpPr>
          <p:cNvPr id="4" name="Oval 3">
            <a:extLst>
              <a:ext uri="{FF2B5EF4-FFF2-40B4-BE49-F238E27FC236}">
                <a16:creationId xmlns:a16="http://schemas.microsoft.com/office/drawing/2014/main" id="{39073B01-D838-9B3A-04C8-F0850109BD0A}"/>
              </a:ext>
            </a:extLst>
          </p:cNvPr>
          <p:cNvSpPr/>
          <p:nvPr/>
        </p:nvSpPr>
        <p:spPr>
          <a:xfrm>
            <a:off x="2541864"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8B91FDA8-E66F-38F9-2798-741E3B77D745}"/>
              </a:ext>
            </a:extLst>
          </p:cNvPr>
          <p:cNvSpPr/>
          <p:nvPr/>
        </p:nvSpPr>
        <p:spPr>
          <a:xfrm>
            <a:off x="2541864" y="297110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AC3222E9-02BE-8448-B8A3-D05B108D59CF}"/>
              </a:ext>
            </a:extLst>
          </p:cNvPr>
          <p:cNvSpPr/>
          <p:nvPr/>
        </p:nvSpPr>
        <p:spPr>
          <a:xfrm>
            <a:off x="5403908"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7AB06501-37B6-FAA4-2E12-96D7918322D0}"/>
              </a:ext>
            </a:extLst>
          </p:cNvPr>
          <p:cNvSpPr/>
          <p:nvPr/>
        </p:nvSpPr>
        <p:spPr>
          <a:xfrm>
            <a:off x="5403908" y="289560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2043B2CF-4C9E-F026-7897-49A22138A836}"/>
              </a:ext>
            </a:extLst>
          </p:cNvPr>
          <p:cNvSpPr/>
          <p:nvPr/>
        </p:nvSpPr>
        <p:spPr>
          <a:xfrm>
            <a:off x="3951215" y="250411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0" name="Elbow Connector 9">
            <a:extLst>
              <a:ext uri="{FF2B5EF4-FFF2-40B4-BE49-F238E27FC236}">
                <a16:creationId xmlns:a16="http://schemas.microsoft.com/office/drawing/2014/main" id="{3939C8E4-2517-D8A4-D0AF-52E716D1C8B7}"/>
              </a:ext>
            </a:extLst>
          </p:cNvPr>
          <p:cNvCxnSpPr>
            <a:stCxn id="4" idx="6"/>
            <a:endCxn id="8" idx="1"/>
          </p:cNvCxnSpPr>
          <p:nvPr/>
        </p:nvCxnSpPr>
        <p:spPr>
          <a:xfrm>
            <a:off x="2986481" y="250411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0DCF38EF-06E9-04CF-52FB-B5D4178F94C6}"/>
              </a:ext>
            </a:extLst>
          </p:cNvPr>
          <p:cNvCxnSpPr>
            <a:endCxn id="8" idx="1"/>
          </p:cNvCxnSpPr>
          <p:nvPr/>
        </p:nvCxnSpPr>
        <p:spPr>
          <a:xfrm flipV="1">
            <a:off x="2986481" y="279423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DF510B3-930E-F323-72FC-F7C4B9F91CFA}"/>
              </a:ext>
            </a:extLst>
          </p:cNvPr>
          <p:cNvCxnSpPr>
            <a:cxnSpLocks/>
            <a:stCxn id="8" idx="3"/>
            <a:endCxn id="6" idx="2"/>
          </p:cNvCxnSpPr>
          <p:nvPr/>
        </p:nvCxnSpPr>
        <p:spPr>
          <a:xfrm flipV="1">
            <a:off x="4555222" y="250411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BC122CAA-CF74-F66C-95AC-165CA09F15E9}"/>
              </a:ext>
            </a:extLst>
          </p:cNvPr>
          <p:cNvCxnSpPr>
            <a:cxnSpLocks/>
            <a:stCxn id="8" idx="3"/>
            <a:endCxn id="7" idx="2"/>
          </p:cNvCxnSpPr>
          <p:nvPr/>
        </p:nvCxnSpPr>
        <p:spPr>
          <a:xfrm>
            <a:off x="4555222" y="279423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68424D-DD59-95EA-6D85-3ADD812D3F4C}"/>
              </a:ext>
            </a:extLst>
          </p:cNvPr>
          <p:cNvSpPr txBox="1"/>
          <p:nvPr/>
        </p:nvSpPr>
        <p:spPr>
          <a:xfrm>
            <a:off x="3084122" y="2579856"/>
            <a:ext cx="442750"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91ECF886-45DD-DBDA-D44F-5AAFE3D84729}"/>
              </a:ext>
            </a:extLst>
          </p:cNvPr>
          <p:cNvSpPr txBox="1"/>
          <p:nvPr/>
        </p:nvSpPr>
        <p:spPr>
          <a:xfrm>
            <a:off x="4959291" y="2579856"/>
            <a:ext cx="442750" cy="369332"/>
          </a:xfrm>
          <a:prstGeom prst="rect">
            <a:avLst/>
          </a:prstGeom>
          <a:noFill/>
        </p:spPr>
        <p:txBody>
          <a:bodyPr wrap="none" rtlCol="0">
            <a:spAutoFit/>
          </a:bodyPr>
          <a:lstStyle/>
          <a:p>
            <a:r>
              <a:rPr lang="en-US" dirty="0"/>
              <a:t>(2)</a:t>
            </a:r>
          </a:p>
        </p:txBody>
      </p:sp>
      <p:sp>
        <p:nvSpPr>
          <p:cNvPr id="23" name="Content Placeholder 2">
            <a:extLst>
              <a:ext uri="{FF2B5EF4-FFF2-40B4-BE49-F238E27FC236}">
                <a16:creationId xmlns:a16="http://schemas.microsoft.com/office/drawing/2014/main" id="{51109604-CE40-7D83-BA81-4158070C3D3F}"/>
              </a:ext>
            </a:extLst>
          </p:cNvPr>
          <p:cNvSpPr txBox="1">
            <a:spLocks/>
          </p:cNvSpPr>
          <p:nvPr/>
        </p:nvSpPr>
        <p:spPr>
          <a:xfrm>
            <a:off x="838200" y="3609364"/>
            <a:ext cx="10377880" cy="123108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hyperarcs are required in order to have the correct semantics for finding a subset of the model. Below is a graph without hyperarcs. That is, the arc (1) represents (A, R), etc. In this case, the reaction A-&gt;C is a subgraph, which is not a correct interpretation of a subset of a reaction network.</a:t>
            </a: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866CA394-C8C5-A017-815F-785E7E967964}"/>
              </a:ext>
            </a:extLst>
          </p:cNvPr>
          <p:cNvSpPr/>
          <p:nvPr/>
        </p:nvSpPr>
        <p:spPr>
          <a:xfrm>
            <a:off x="2789339"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809313F7-3406-13A6-9561-7EEDED0BD25A}"/>
              </a:ext>
            </a:extLst>
          </p:cNvPr>
          <p:cNvSpPr/>
          <p:nvPr/>
        </p:nvSpPr>
        <p:spPr>
          <a:xfrm>
            <a:off x="2789339" y="5765879"/>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5FACA7C8-82C3-6B06-766A-10386F97DEAD}"/>
              </a:ext>
            </a:extLst>
          </p:cNvPr>
          <p:cNvSpPr/>
          <p:nvPr/>
        </p:nvSpPr>
        <p:spPr>
          <a:xfrm>
            <a:off x="5651383"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7DC2EDD8-5212-4041-845C-E396FA2FCB5C}"/>
              </a:ext>
            </a:extLst>
          </p:cNvPr>
          <p:cNvSpPr/>
          <p:nvPr/>
        </p:nvSpPr>
        <p:spPr>
          <a:xfrm>
            <a:off x="5651383" y="5690378"/>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374AAF3D-FD03-E5F1-4B71-E9081AE049E0}"/>
              </a:ext>
            </a:extLst>
          </p:cNvPr>
          <p:cNvSpPr/>
          <p:nvPr/>
        </p:nvSpPr>
        <p:spPr>
          <a:xfrm>
            <a:off x="4198690" y="5298891"/>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29" name="Elbow Connector 28">
            <a:extLst>
              <a:ext uri="{FF2B5EF4-FFF2-40B4-BE49-F238E27FC236}">
                <a16:creationId xmlns:a16="http://schemas.microsoft.com/office/drawing/2014/main" id="{1942B80A-7C25-971B-7AA7-9B1B8729F749}"/>
              </a:ext>
            </a:extLst>
          </p:cNvPr>
          <p:cNvCxnSpPr>
            <a:stCxn id="24" idx="6"/>
            <a:endCxn id="28" idx="1"/>
          </p:cNvCxnSpPr>
          <p:nvPr/>
        </p:nvCxnSpPr>
        <p:spPr>
          <a:xfrm>
            <a:off x="3233956" y="5298892"/>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855E6-1550-1176-CB06-C90B9E7A2FAD}"/>
              </a:ext>
            </a:extLst>
          </p:cNvPr>
          <p:cNvCxnSpPr>
            <a:endCxn id="28" idx="1"/>
          </p:cNvCxnSpPr>
          <p:nvPr/>
        </p:nvCxnSpPr>
        <p:spPr>
          <a:xfrm flipV="1">
            <a:off x="3233956" y="5589011"/>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3572C7E1-89B9-7808-DA77-9936C54F439F}"/>
              </a:ext>
            </a:extLst>
          </p:cNvPr>
          <p:cNvCxnSpPr>
            <a:cxnSpLocks/>
            <a:stCxn id="28" idx="3"/>
            <a:endCxn id="26" idx="2"/>
          </p:cNvCxnSpPr>
          <p:nvPr/>
        </p:nvCxnSpPr>
        <p:spPr>
          <a:xfrm flipV="1">
            <a:off x="4802697" y="5298892"/>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3664E2FD-F503-64BA-B26E-C7B5812F07E7}"/>
              </a:ext>
            </a:extLst>
          </p:cNvPr>
          <p:cNvCxnSpPr>
            <a:cxnSpLocks/>
            <a:stCxn id="28" idx="3"/>
            <a:endCxn id="27" idx="2"/>
          </p:cNvCxnSpPr>
          <p:nvPr/>
        </p:nvCxnSpPr>
        <p:spPr>
          <a:xfrm>
            <a:off x="4802697" y="5589011"/>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E3ECCC-1F14-7ECA-CC84-6DB0F78CD36A}"/>
              </a:ext>
            </a:extLst>
          </p:cNvPr>
          <p:cNvSpPr txBox="1"/>
          <p:nvPr/>
        </p:nvSpPr>
        <p:spPr>
          <a:xfrm>
            <a:off x="3331597" y="4896461"/>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82B7C653-DA70-CDD6-640A-3FB98F15AEEA}"/>
              </a:ext>
            </a:extLst>
          </p:cNvPr>
          <p:cNvSpPr txBox="1"/>
          <p:nvPr/>
        </p:nvSpPr>
        <p:spPr>
          <a:xfrm>
            <a:off x="5206766" y="4946795"/>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BEFB6FD7-24C8-DFA0-9C0B-9EE7A8E79B99}"/>
              </a:ext>
            </a:extLst>
          </p:cNvPr>
          <p:cNvSpPr txBox="1"/>
          <p:nvPr/>
        </p:nvSpPr>
        <p:spPr>
          <a:xfrm>
            <a:off x="3332995" y="6005207"/>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43599440-0309-8937-0010-CAEE2B5EC0C9}"/>
              </a:ext>
            </a:extLst>
          </p:cNvPr>
          <p:cNvSpPr txBox="1"/>
          <p:nvPr/>
        </p:nvSpPr>
        <p:spPr>
          <a:xfrm>
            <a:off x="5224942" y="5887761"/>
            <a:ext cx="553357" cy="369332"/>
          </a:xfrm>
          <a:prstGeom prst="rect">
            <a:avLst/>
          </a:prstGeom>
          <a:noFill/>
        </p:spPr>
        <p:txBody>
          <a:bodyPr wrap="none" rtlCol="0">
            <a:spAutoFit/>
          </a:bodyPr>
          <a:lstStyle/>
          <a:p>
            <a:r>
              <a:rPr lang="en-US" dirty="0"/>
              <a:t>(2a)</a:t>
            </a:r>
          </a:p>
        </p:txBody>
      </p:sp>
    </p:spTree>
    <p:extLst>
      <p:ext uri="{BB962C8B-B14F-4D97-AF65-F5344CB8AC3E}">
        <p14:creationId xmlns:p14="http://schemas.microsoft.com/office/powerpoint/2010/main" val="1204540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7756479-5ECC-43EE-4D3D-A0E2A9FB74CE}"/>
              </a:ext>
            </a:extLst>
          </p:cNvPr>
          <p:cNvSpPr/>
          <p:nvPr/>
        </p:nvSpPr>
        <p:spPr>
          <a:xfrm>
            <a:off x="3340215"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reference network</a:t>
            </a:r>
          </a:p>
        </p:txBody>
      </p:sp>
      <p:sp>
        <p:nvSpPr>
          <p:cNvPr id="5" name="Rounded Rectangle 4">
            <a:extLst>
              <a:ext uri="{FF2B5EF4-FFF2-40B4-BE49-F238E27FC236}">
                <a16:creationId xmlns:a16="http://schemas.microsoft.com/office/drawing/2014/main" id="{80CA15AC-FDBF-7BDF-9F1F-95EE39AA7462}"/>
              </a:ext>
            </a:extLst>
          </p:cNvPr>
          <p:cNvSpPr/>
          <p:nvPr/>
        </p:nvSpPr>
        <p:spPr>
          <a:xfrm>
            <a:off x="3340216"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target network</a:t>
            </a:r>
          </a:p>
        </p:txBody>
      </p:sp>
      <p:sp>
        <p:nvSpPr>
          <p:cNvPr id="6" name="Rounded Rectangle 5">
            <a:extLst>
              <a:ext uri="{FF2B5EF4-FFF2-40B4-BE49-F238E27FC236}">
                <a16:creationId xmlns:a16="http://schemas.microsoft.com/office/drawing/2014/main" id="{B878C727-BD69-7BE8-8F0B-45119CD753F7}"/>
              </a:ext>
            </a:extLst>
          </p:cNvPr>
          <p:cNvSpPr/>
          <p:nvPr/>
        </p:nvSpPr>
        <p:spPr>
          <a:xfrm>
            <a:off x="6295937"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compatibility vector</a:t>
            </a:r>
          </a:p>
        </p:txBody>
      </p:sp>
      <p:sp>
        <p:nvSpPr>
          <p:cNvPr id="7" name="Rounded Rectangle 6">
            <a:extLst>
              <a:ext uri="{FF2B5EF4-FFF2-40B4-BE49-F238E27FC236}">
                <a16:creationId xmlns:a16="http://schemas.microsoft.com/office/drawing/2014/main" id="{5975D974-8F4A-4B4C-0CCA-DC9973534A52}"/>
              </a:ext>
            </a:extLst>
          </p:cNvPr>
          <p:cNvSpPr/>
          <p:nvPr/>
        </p:nvSpPr>
        <p:spPr>
          <a:xfrm>
            <a:off x="9150996"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Prune compatibility vector</a:t>
            </a:r>
          </a:p>
        </p:txBody>
      </p:sp>
      <p:sp>
        <p:nvSpPr>
          <p:cNvPr id="8" name="Rounded Rectangle 7">
            <a:extLst>
              <a:ext uri="{FF2B5EF4-FFF2-40B4-BE49-F238E27FC236}">
                <a16:creationId xmlns:a16="http://schemas.microsoft.com/office/drawing/2014/main" id="{36F75F6F-2BD6-6E05-0E86-F3A40A5F4763}"/>
              </a:ext>
            </a:extLst>
          </p:cNvPr>
          <p:cNvSpPr/>
          <p:nvPr/>
        </p:nvSpPr>
        <p:spPr>
          <a:xfrm>
            <a:off x="9150997" y="3013746"/>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Expand pruned compatibility vector into assignments</a:t>
            </a:r>
          </a:p>
        </p:txBody>
      </p:sp>
      <p:sp>
        <p:nvSpPr>
          <p:cNvPr id="9" name="Rounded Rectangle 8">
            <a:extLst>
              <a:ext uri="{FF2B5EF4-FFF2-40B4-BE49-F238E27FC236}">
                <a16:creationId xmlns:a16="http://schemas.microsoft.com/office/drawing/2014/main" id="{F7705A5B-314B-FB79-631D-C2031F06B94F}"/>
              </a:ext>
            </a:extLst>
          </p:cNvPr>
          <p:cNvSpPr/>
          <p:nvPr/>
        </p:nvSpPr>
        <p:spPr>
          <a:xfrm>
            <a:off x="9150998" y="4683854"/>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assignment pairs</a:t>
            </a:r>
          </a:p>
        </p:txBody>
      </p:sp>
      <p:sp>
        <p:nvSpPr>
          <p:cNvPr id="10" name="Rounded Rectangle 9">
            <a:extLst>
              <a:ext uri="{FF2B5EF4-FFF2-40B4-BE49-F238E27FC236}">
                <a16:creationId xmlns:a16="http://schemas.microsoft.com/office/drawing/2014/main" id="{4B9933D5-3213-FAAA-D437-A9C4209BC4FD}"/>
              </a:ext>
            </a:extLst>
          </p:cNvPr>
          <p:cNvSpPr/>
          <p:nvPr/>
        </p:nvSpPr>
        <p:spPr>
          <a:xfrm>
            <a:off x="541082"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Reference network</a:t>
            </a:r>
          </a:p>
        </p:txBody>
      </p:sp>
      <p:sp>
        <p:nvSpPr>
          <p:cNvPr id="12" name="Rounded Rectangle 11">
            <a:extLst>
              <a:ext uri="{FF2B5EF4-FFF2-40B4-BE49-F238E27FC236}">
                <a16:creationId xmlns:a16="http://schemas.microsoft.com/office/drawing/2014/main" id="{CFAC43C0-4894-A791-9EED-088E5F7986C8}"/>
              </a:ext>
            </a:extLst>
          </p:cNvPr>
          <p:cNvSpPr/>
          <p:nvPr/>
        </p:nvSpPr>
        <p:spPr>
          <a:xfrm>
            <a:off x="570444"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 network</a:t>
            </a:r>
          </a:p>
        </p:txBody>
      </p:sp>
      <p:cxnSp>
        <p:nvCxnSpPr>
          <p:cNvPr id="14" name="Elbow Connector 13">
            <a:extLst>
              <a:ext uri="{FF2B5EF4-FFF2-40B4-BE49-F238E27FC236}">
                <a16:creationId xmlns:a16="http://schemas.microsoft.com/office/drawing/2014/main" id="{A23233E3-9EA5-550E-01F8-D202C6A61E48}"/>
              </a:ext>
            </a:extLst>
          </p:cNvPr>
          <p:cNvCxnSpPr>
            <a:cxnSpLocks/>
          </p:cNvCxnSpPr>
          <p:nvPr/>
        </p:nvCxnSpPr>
        <p:spPr>
          <a:xfrm>
            <a:off x="2671887" y="1178652"/>
            <a:ext cx="668328"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9D4156F-72C9-C9F3-B2BD-AFBA7FEF3755}"/>
              </a:ext>
            </a:extLst>
          </p:cNvPr>
          <p:cNvCxnSpPr>
            <a:cxnSpLocks/>
            <a:stCxn id="12" idx="3"/>
          </p:cNvCxnSpPr>
          <p:nvPr/>
        </p:nvCxnSpPr>
        <p:spPr>
          <a:xfrm flipV="1">
            <a:off x="2701249" y="2632221"/>
            <a:ext cx="638967" cy="611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15408C8-3E31-4066-0104-3C26AC329132}"/>
              </a:ext>
            </a:extLst>
          </p:cNvPr>
          <p:cNvCxnSpPr>
            <a:cxnSpLocks/>
            <a:stCxn id="4" idx="3"/>
            <a:endCxn id="6" idx="1"/>
          </p:cNvCxnSpPr>
          <p:nvPr/>
        </p:nvCxnSpPr>
        <p:spPr>
          <a:xfrm>
            <a:off x="5471020" y="1178652"/>
            <a:ext cx="824917" cy="62218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B45B7CF-4974-32C6-DFB4-72358D396395}"/>
              </a:ext>
            </a:extLst>
          </p:cNvPr>
          <p:cNvCxnSpPr>
            <a:cxnSpLocks/>
            <a:stCxn id="5" idx="3"/>
            <a:endCxn id="6" idx="1"/>
          </p:cNvCxnSpPr>
          <p:nvPr/>
        </p:nvCxnSpPr>
        <p:spPr>
          <a:xfrm flipV="1">
            <a:off x="5471021" y="1800837"/>
            <a:ext cx="824916" cy="83750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384B282-9A11-6B80-F0B7-AA2B48D74189}"/>
              </a:ext>
            </a:extLst>
          </p:cNvPr>
          <p:cNvCxnSpPr>
            <a:cxnSpLocks/>
            <a:stCxn id="6" idx="3"/>
            <a:endCxn id="7" idx="1"/>
          </p:cNvCxnSpPr>
          <p:nvPr/>
        </p:nvCxnSpPr>
        <p:spPr>
          <a:xfrm>
            <a:off x="8426742" y="1800837"/>
            <a:ext cx="724254"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D12FF62-B3E7-FFD3-80D3-265E773B121C}"/>
              </a:ext>
            </a:extLst>
          </p:cNvPr>
          <p:cNvCxnSpPr>
            <a:cxnSpLocks/>
            <a:stCxn id="7" idx="2"/>
            <a:endCxn id="8" idx="0"/>
          </p:cNvCxnSpPr>
          <p:nvPr/>
        </p:nvCxnSpPr>
        <p:spPr>
          <a:xfrm rot="16200000" flipH="1">
            <a:off x="9838545" y="2635890"/>
            <a:ext cx="755709"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0CD25E1-B758-2CB1-ED83-48EEC26BA6B4}"/>
              </a:ext>
            </a:extLst>
          </p:cNvPr>
          <p:cNvCxnSpPr>
            <a:cxnSpLocks/>
            <a:stCxn id="8" idx="2"/>
            <a:endCxn id="9" idx="0"/>
          </p:cNvCxnSpPr>
          <p:nvPr/>
        </p:nvCxnSpPr>
        <p:spPr>
          <a:xfrm rot="16200000" flipH="1">
            <a:off x="9838546" y="4305999"/>
            <a:ext cx="755708"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868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2285-5C41-573D-A117-710E9419D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0144F-900B-615F-B923-835807BB31FF}"/>
              </a:ext>
            </a:extLst>
          </p:cNvPr>
          <p:cNvSpPr>
            <a:spLocks noGrp="1"/>
          </p:cNvSpPr>
          <p:nvPr>
            <p:ph type="title"/>
          </p:nvPr>
        </p:nvSpPr>
        <p:spPr/>
        <p:txBody>
          <a:bodyPr/>
          <a:lstStyle/>
          <a:p>
            <a:r>
              <a:rPr lang="en-US" dirty="0"/>
              <a:t>Why Look for Structurally Identical Sub Networks (subnets)?</a:t>
            </a:r>
          </a:p>
        </p:txBody>
      </p:sp>
      <p:sp>
        <p:nvSpPr>
          <p:cNvPr id="4" name="Content Placeholder 3">
            <a:extLst>
              <a:ext uri="{FF2B5EF4-FFF2-40B4-BE49-F238E27FC236}">
                <a16:creationId xmlns:a16="http://schemas.microsoft.com/office/drawing/2014/main" id="{6CB66849-83B8-DD1E-E7D3-3BEF50EC889D}"/>
              </a:ext>
            </a:extLst>
          </p:cNvPr>
          <p:cNvSpPr>
            <a:spLocks noGrp="1"/>
          </p:cNvSpPr>
          <p:nvPr>
            <p:ph idx="1"/>
          </p:nvPr>
        </p:nvSpPr>
        <p:spPr/>
        <p:txBody>
          <a:bodyPr/>
          <a:lstStyle/>
          <a:p>
            <a:r>
              <a:rPr lang="en-US" dirty="0"/>
              <a:t>Identify features of a complex network (e.g., has an oscillator)</a:t>
            </a:r>
          </a:p>
          <a:p>
            <a:r>
              <a:rPr lang="en-US" dirty="0"/>
              <a:t>Identify functional similarities between reaction networks</a:t>
            </a:r>
          </a:p>
        </p:txBody>
      </p:sp>
    </p:spTree>
    <p:extLst>
      <p:ext uri="{BB962C8B-B14F-4D97-AF65-F5344CB8AC3E}">
        <p14:creationId xmlns:p14="http://schemas.microsoft.com/office/powerpoint/2010/main" val="1161982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087B-8688-DD51-BA94-563A26733EF6}"/>
              </a:ext>
            </a:extLst>
          </p:cNvPr>
          <p:cNvSpPr>
            <a:spLocks noGrp="1"/>
          </p:cNvSpPr>
          <p:nvPr>
            <p:ph type="title"/>
          </p:nvPr>
        </p:nvSpPr>
        <p:spPr/>
        <p:txBody>
          <a:bodyPr/>
          <a:lstStyle/>
          <a:p>
            <a:r>
              <a:rPr lang="en-US"/>
              <a:t>Detecting Subnets</a:t>
            </a:r>
            <a:endParaRPr lang="en-US" dirty="0"/>
          </a:p>
        </p:txBody>
      </p:sp>
    </p:spTree>
    <p:extLst>
      <p:ext uri="{BB962C8B-B14F-4D97-AF65-F5344CB8AC3E}">
        <p14:creationId xmlns:p14="http://schemas.microsoft.com/office/powerpoint/2010/main" val="429361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E5C5-7BC5-3F44-7707-F12ED28AA0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FBE302-8015-DEA6-EA95-2B39AB987D2E}"/>
              </a:ext>
            </a:extLst>
          </p:cNvPr>
          <p:cNvSpPr>
            <a:spLocks noGrp="1"/>
          </p:cNvSpPr>
          <p:nvPr>
            <p:ph type="title"/>
          </p:nvPr>
        </p:nvSpPr>
        <p:spPr>
          <a:xfrm>
            <a:off x="838200" y="-53620"/>
            <a:ext cx="10515600" cy="1008213"/>
          </a:xfrm>
        </p:spPr>
        <p:txBody>
          <a:bodyPr/>
          <a:lstStyle/>
          <a:p>
            <a:r>
              <a:rPr lang="en-US" dirty="0"/>
              <a:t>Search Space for Strong Identity</a:t>
            </a:r>
          </a:p>
        </p:txBody>
      </p:sp>
      <p:sp>
        <p:nvSpPr>
          <p:cNvPr id="11" name="TextBox 10">
            <a:extLst>
              <a:ext uri="{FF2B5EF4-FFF2-40B4-BE49-F238E27FC236}">
                <a16:creationId xmlns:a16="http://schemas.microsoft.com/office/drawing/2014/main" id="{80352150-639B-597A-A77D-993623CDD7F6}"/>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0A7E7536-DD7D-D20F-3BC7-CFB3B1B0A921}"/>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200CA673-C2DB-70A1-79C3-D3C4DACA8AAD}"/>
              </a:ext>
            </a:extLst>
          </p:cNvPr>
          <p:cNvSpPr txBox="1"/>
          <p:nvPr/>
        </p:nvSpPr>
        <p:spPr>
          <a:xfrm>
            <a:off x="584773" y="1702695"/>
            <a:ext cx="9857763" cy="646331"/>
          </a:xfrm>
          <a:prstGeom prst="rect">
            <a:avLst/>
          </a:prstGeom>
          <a:solidFill>
            <a:schemeClr val="bg1">
              <a:lumMod val="95000"/>
            </a:schemeClr>
          </a:solidFill>
        </p:spPr>
        <p:txBody>
          <a:bodyPr wrap="square" rtlCol="0">
            <a:spAutoFit/>
          </a:bodyPr>
          <a:lstStyle/>
          <a:p>
            <a:r>
              <a:rPr lang="en-US" b="1" dirty="0"/>
              <a:t>Objective</a:t>
            </a:r>
            <a:r>
              <a:rPr lang="en-US" dirty="0"/>
              <a:t>: Find an assignment of </a:t>
            </a:r>
            <a:r>
              <a:rPr lang="en-US" dirty="0">
                <a:latin typeface="Courier New" panose="02070309020205020404" pitchFamily="49" charset="0"/>
                <a:cs typeface="Courier New" panose="02070309020205020404" pitchFamily="49" charset="0"/>
              </a:rPr>
              <a:t>J1’, J2’ </a:t>
            </a:r>
            <a:r>
              <a:rPr lang="en-US" dirty="0"/>
              <a:t>to </a:t>
            </a:r>
            <a:r>
              <a:rPr lang="en-US" dirty="0">
                <a:latin typeface="Courier New" panose="02070309020205020404" pitchFamily="49" charset="0"/>
                <a:cs typeface="Courier New" panose="02070309020205020404" pitchFamily="49" charset="0"/>
              </a:rPr>
              <a:t>J1, J2 </a:t>
            </a:r>
            <a:r>
              <a:rPr lang="en-US" dirty="0"/>
              <a:t>and an assignment of </a:t>
            </a:r>
            <a:r>
              <a:rPr lang="en-US" dirty="0">
                <a:latin typeface="Courier New" panose="02070309020205020404" pitchFamily="49" charset="0"/>
                <a:cs typeface="Courier New" panose="02070309020205020404" pitchFamily="49" charset="0"/>
              </a:rPr>
              <a:t>S1’, S2’, S3’ </a:t>
            </a:r>
            <a:r>
              <a:rPr lang="en-US" dirty="0"/>
              <a:t>to </a:t>
            </a:r>
            <a:r>
              <a:rPr lang="en-US" dirty="0">
                <a:latin typeface="Courier New" panose="02070309020205020404" pitchFamily="49" charset="0"/>
                <a:cs typeface="Courier New" panose="02070309020205020404" pitchFamily="49" charset="0"/>
              </a:rPr>
              <a:t>S1, S2, S3 </a:t>
            </a:r>
            <a:r>
              <a:rPr lang="en-US" dirty="0">
                <a:latin typeface="Calibri" panose="020F0502020204030204" pitchFamily="34" charset="0"/>
                <a:cs typeface="Calibri" panose="020F0502020204030204" pitchFamily="34" charset="0"/>
              </a:rPr>
              <a:t>so that the reaction networks are identical if we substitute the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8B66AEFE-2891-DCF5-D84C-5A8F78D24315}"/>
              </a:ext>
            </a:extLst>
          </p:cNvPr>
          <p:cNvSpPr txBox="1"/>
          <p:nvPr/>
        </p:nvSpPr>
        <p:spPr>
          <a:xfrm>
            <a:off x="4286775"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3045B12F-E105-0A45-0646-F6FD82670523}"/>
              </a:ext>
            </a:extLst>
          </p:cNvPr>
          <p:cNvSpPr txBox="1"/>
          <p:nvPr/>
        </p:nvSpPr>
        <p:spPr>
          <a:xfrm>
            <a:off x="8684004"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AF429779-FC1D-D123-BE2A-042F8D63763A}"/>
              </a:ext>
            </a:extLst>
          </p:cNvPr>
          <p:cNvSpPr txBox="1"/>
          <p:nvPr/>
        </p:nvSpPr>
        <p:spPr>
          <a:xfrm>
            <a:off x="1780346"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E759AF58-6ECD-E4F5-85A4-59DFDEF194CF}"/>
              </a:ext>
            </a:extLst>
          </p:cNvPr>
          <p:cNvSpPr txBox="1"/>
          <p:nvPr/>
        </p:nvSpPr>
        <p:spPr>
          <a:xfrm>
            <a:off x="1589802"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C5BD3859-84C4-0E76-7AAD-6C05AE876084}"/>
              </a:ext>
            </a:extLst>
          </p:cNvPr>
          <p:cNvSpPr txBox="1"/>
          <p:nvPr/>
        </p:nvSpPr>
        <p:spPr>
          <a:xfrm>
            <a:off x="6239123"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BF67FE94-A575-3DBA-27A4-69F14C74BBE3}"/>
              </a:ext>
            </a:extLst>
          </p:cNvPr>
          <p:cNvSpPr txBox="1"/>
          <p:nvPr/>
        </p:nvSpPr>
        <p:spPr>
          <a:xfrm>
            <a:off x="1780346"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2DDA440F-1B06-19DA-C147-27538AFAB087}"/>
              </a:ext>
            </a:extLst>
          </p:cNvPr>
          <p:cNvSpPr txBox="1"/>
          <p:nvPr/>
        </p:nvSpPr>
        <p:spPr>
          <a:xfrm>
            <a:off x="8684004"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6E45641A-4C28-FEEE-8A4B-D24D0A5BB3D1}"/>
              </a:ext>
            </a:extLst>
          </p:cNvPr>
          <p:cNvSpPr txBox="1"/>
          <p:nvPr/>
        </p:nvSpPr>
        <p:spPr>
          <a:xfrm>
            <a:off x="1780346"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15EA4F77-8A53-4053-EB6B-FF57D2F5CBD4}"/>
              </a:ext>
            </a:extLst>
          </p:cNvPr>
          <p:cNvCxnSpPr>
            <a:cxnSpLocks/>
            <a:endCxn id="8" idx="3"/>
          </p:cNvCxnSpPr>
          <p:nvPr/>
        </p:nvCxnSpPr>
        <p:spPr>
          <a:xfrm>
            <a:off x="2309683"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320F9DA-2696-BC3C-117D-F974C4339702}"/>
              </a:ext>
            </a:extLst>
          </p:cNvPr>
          <p:cNvCxnSpPr>
            <a:cxnSpLocks/>
            <a:endCxn id="50" idx="3"/>
          </p:cNvCxnSpPr>
          <p:nvPr/>
        </p:nvCxnSpPr>
        <p:spPr>
          <a:xfrm>
            <a:off x="2311081"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6342532-717C-DC4D-2422-9C5A6C4B7F12}"/>
              </a:ext>
            </a:extLst>
          </p:cNvPr>
          <p:cNvSpPr txBox="1"/>
          <p:nvPr/>
        </p:nvSpPr>
        <p:spPr>
          <a:xfrm>
            <a:off x="1780346"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BD6DE9E-7147-C233-6EE1-A67C96A21B34}"/>
              </a:ext>
            </a:extLst>
          </p:cNvPr>
          <p:cNvSpPr txBox="1"/>
          <p:nvPr/>
        </p:nvSpPr>
        <p:spPr>
          <a:xfrm>
            <a:off x="1780346"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A72E735D-7EB8-11D0-B03B-25A4AC36CB9D}"/>
              </a:ext>
            </a:extLst>
          </p:cNvPr>
          <p:cNvCxnSpPr>
            <a:stCxn id="4" idx="2"/>
            <a:endCxn id="49" idx="0"/>
          </p:cNvCxnSpPr>
          <p:nvPr/>
        </p:nvCxnSpPr>
        <p:spPr>
          <a:xfrm>
            <a:off x="4540210"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2F84517-0B91-8AA3-FD6A-320DA1C1FD0C}"/>
              </a:ext>
            </a:extLst>
          </p:cNvPr>
          <p:cNvGrpSpPr/>
          <p:nvPr/>
        </p:nvGrpSpPr>
        <p:grpSpPr>
          <a:xfrm>
            <a:off x="2631559" y="3308034"/>
            <a:ext cx="3673446" cy="1904683"/>
            <a:chOff x="2631559" y="3308034"/>
            <a:chExt cx="3673446" cy="1904683"/>
          </a:xfrm>
        </p:grpSpPr>
        <p:sp>
          <p:nvSpPr>
            <p:cNvPr id="49" name="TextBox 48">
              <a:extLst>
                <a:ext uri="{FF2B5EF4-FFF2-40B4-BE49-F238E27FC236}">
                  <a16:creationId xmlns:a16="http://schemas.microsoft.com/office/drawing/2014/main" id="{901A3743-D4DE-00D4-9D37-191C90CD86E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42745E5B-C8E1-7EA6-A096-B99DFE9395BB}"/>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15558C75-7FE2-954E-6945-26EBF83B589B}"/>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053F1D80-7407-37E8-6591-6F6E1B45D34E}"/>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89AE02D2-1061-DF31-6DA6-361B24376E76}"/>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BF46D30C-A7E3-2E35-FFC1-2A94875676A7}"/>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B6D4B4D6-CB3F-6CC4-D4CD-909B7D9C8F2B}"/>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E687A21D-89A9-A63D-9231-F3CE1DE9AAD8}"/>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AF9BFFFC-CC2C-AF0B-3998-4B94BC474981}"/>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D2EC8300-40D1-76A4-2292-ECCECB6E9E7C}"/>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12F4031D-63D3-DB37-782E-D8044D8C2910}"/>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0E6C56FA-EE9F-6CC7-26F0-EA8C405B69FE}"/>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87CEBFC0-E934-4BB5-1216-9BC4A6DD4FD4}"/>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7454DA92-DA7F-B882-85ED-5CB028AC6B01}"/>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08E7A1B4-6AC9-4695-35AD-EB5AA44F469D}"/>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9BAD9A45-4CBD-BA9E-79EE-3DEBF353E019}"/>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EB6F20EF-5572-5D17-9649-F2FA5C71D02C}"/>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103560-E53C-2A9D-4F68-B54B81BE4DFD}"/>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64CB0A1-8BD3-EE78-6FB0-818B1A23F9A2}"/>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B8D3C68-A492-6D10-5E2B-82C5B2E111D4}"/>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22F8753-3876-E2A0-186A-031391989113}"/>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BE3E447-1718-761B-AE3C-103835B59A1E}"/>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2C250A0-4494-5133-5793-A1838D0AC9EB}"/>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D904724-09B1-E240-3FA0-90AB6760C30F}"/>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59B4CFD-961F-D30D-6722-DAFC60A16E17}"/>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BC7212A-C2D0-1ECE-9E88-47E1F8B192E4}"/>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7E58873-7971-92EF-B90B-421A959D0E68}"/>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E68B3B-96D5-9B9D-0AF6-F02CE6EDDE76}"/>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14605F7-5B08-7569-88E9-51F0E93033A7}"/>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566EB43-85D1-E724-DCED-99F6C329C18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B708757-69C1-CB29-C2DD-878BA2B036B7}"/>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7A0994A-2423-1E91-3E91-0C9232736374}"/>
              </a:ext>
            </a:extLst>
          </p:cNvPr>
          <p:cNvGrpSpPr/>
          <p:nvPr/>
        </p:nvGrpSpPr>
        <p:grpSpPr>
          <a:xfrm>
            <a:off x="2645804" y="5410442"/>
            <a:ext cx="510156" cy="1047114"/>
            <a:chOff x="2645804" y="5385826"/>
            <a:chExt cx="510156" cy="1047114"/>
          </a:xfrm>
        </p:grpSpPr>
        <p:sp>
          <p:nvSpPr>
            <p:cNvPr id="127" name="TextBox 126">
              <a:extLst>
                <a:ext uri="{FF2B5EF4-FFF2-40B4-BE49-F238E27FC236}">
                  <a16:creationId xmlns:a16="http://schemas.microsoft.com/office/drawing/2014/main" id="{EB2A5EB8-59DE-2EA9-CDDF-18A2A62C0974}"/>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B40832AA-DCD1-B5C0-160E-5CBA2F4743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2751D3AD-6D19-B34C-FB99-A3B43B59E1F5}"/>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3BB0C904-5C5B-A5E8-59D0-F4FCB1CF832D}"/>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9D71B16-F896-8902-39BC-6E3FE69FEE0E}"/>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sp>
        <p:nvSpPr>
          <p:cNvPr id="132" name="TextBox 131">
            <a:extLst>
              <a:ext uri="{FF2B5EF4-FFF2-40B4-BE49-F238E27FC236}">
                <a16:creationId xmlns:a16="http://schemas.microsoft.com/office/drawing/2014/main" id="{7A5F08DD-F9C9-C061-D17C-B316C8F975D8}"/>
              </a:ext>
            </a:extLst>
          </p:cNvPr>
          <p:cNvSpPr txBox="1"/>
          <p:nvPr/>
        </p:nvSpPr>
        <p:spPr>
          <a:xfrm>
            <a:off x="1031846" y="5675603"/>
            <a:ext cx="1367169" cy="369332"/>
          </a:xfrm>
          <a:prstGeom prst="rect">
            <a:avLst/>
          </a:prstGeom>
          <a:noFill/>
        </p:spPr>
        <p:txBody>
          <a:bodyPr wrap="none" rtlCol="0">
            <a:spAutoFit/>
          </a:bodyPr>
          <a:lstStyle/>
          <a:p>
            <a:r>
              <a:rPr lang="en-US" dirty="0"/>
              <a:t>Assignments</a:t>
            </a:r>
          </a:p>
        </p:txBody>
      </p:sp>
      <p:grpSp>
        <p:nvGrpSpPr>
          <p:cNvPr id="14" name="Group 13">
            <a:extLst>
              <a:ext uri="{FF2B5EF4-FFF2-40B4-BE49-F238E27FC236}">
                <a16:creationId xmlns:a16="http://schemas.microsoft.com/office/drawing/2014/main" id="{DA69989E-1E17-C700-1BFE-928F2DFB8F1A}"/>
              </a:ext>
            </a:extLst>
          </p:cNvPr>
          <p:cNvGrpSpPr/>
          <p:nvPr/>
        </p:nvGrpSpPr>
        <p:grpSpPr>
          <a:xfrm>
            <a:off x="3234432" y="5410442"/>
            <a:ext cx="510156" cy="1047114"/>
            <a:chOff x="3184098" y="5412391"/>
            <a:chExt cx="510156" cy="1047114"/>
          </a:xfrm>
        </p:grpSpPr>
        <p:sp>
          <p:nvSpPr>
            <p:cNvPr id="5" name="TextBox 4">
              <a:extLst>
                <a:ext uri="{FF2B5EF4-FFF2-40B4-BE49-F238E27FC236}">
                  <a16:creationId xmlns:a16="http://schemas.microsoft.com/office/drawing/2014/main" id="{8E865588-679D-D174-3042-CB3FF0C1ECE7}"/>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86C3748B-5780-1E0A-9CB9-995EADFFB921}"/>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C9B8EE9B-C302-3082-9965-8693075E2920}"/>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5AA09B21-7FCF-2154-DE8D-DC3E3A1BCFA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5D5ED824-F677-0DD0-EA2D-0B280FC9E063}"/>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79B8BE6-25D4-9864-880A-9A0F44F0E2D0}"/>
              </a:ext>
            </a:extLst>
          </p:cNvPr>
          <p:cNvGrpSpPr/>
          <p:nvPr/>
        </p:nvGrpSpPr>
        <p:grpSpPr>
          <a:xfrm>
            <a:off x="3916440" y="5410442"/>
            <a:ext cx="510156" cy="1047114"/>
            <a:chOff x="3184098" y="5412391"/>
            <a:chExt cx="510156" cy="1047114"/>
          </a:xfrm>
        </p:grpSpPr>
        <p:sp>
          <p:nvSpPr>
            <p:cNvPr id="17" name="TextBox 16">
              <a:extLst>
                <a:ext uri="{FF2B5EF4-FFF2-40B4-BE49-F238E27FC236}">
                  <a16:creationId xmlns:a16="http://schemas.microsoft.com/office/drawing/2014/main" id="{FE4A8FDC-E955-FB69-BE9F-8A3C35294CE2}"/>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683768FC-7357-2D18-D51E-9991D6FD246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DFC62994-5BBD-2340-306A-841C1B762F5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D3A2A2CD-11BC-EA86-6711-7A9DEEF03DE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009C22AB-3E4E-6C99-F065-5B2BEF5C4EA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990C777C-E9D3-50CA-4E2D-AC7053BC661E}"/>
              </a:ext>
            </a:extLst>
          </p:cNvPr>
          <p:cNvGrpSpPr/>
          <p:nvPr/>
        </p:nvGrpSpPr>
        <p:grpSpPr>
          <a:xfrm>
            <a:off x="4532940" y="5410442"/>
            <a:ext cx="510156" cy="1047114"/>
            <a:chOff x="3184098" y="5412391"/>
            <a:chExt cx="510156" cy="1047114"/>
          </a:xfrm>
        </p:grpSpPr>
        <p:sp>
          <p:nvSpPr>
            <p:cNvPr id="23" name="TextBox 22">
              <a:extLst>
                <a:ext uri="{FF2B5EF4-FFF2-40B4-BE49-F238E27FC236}">
                  <a16:creationId xmlns:a16="http://schemas.microsoft.com/office/drawing/2014/main" id="{0BFD280F-4883-A30E-D3F2-BCEB21FCC446}"/>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EA66DF16-8389-6D39-5089-4633C6CC61FD}"/>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FDDD7AA7-2A48-6F2D-9534-3E0548755E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BEE0ED7-9129-8F04-7273-08DD7F646DF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DD1301A8-7658-9905-B655-8CDC0B51908E}"/>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8280E078-D853-7A2B-8877-5C39C0540EDB}"/>
              </a:ext>
            </a:extLst>
          </p:cNvPr>
          <p:cNvGrpSpPr/>
          <p:nvPr/>
        </p:nvGrpSpPr>
        <p:grpSpPr>
          <a:xfrm>
            <a:off x="5213648" y="5410442"/>
            <a:ext cx="510156" cy="1047114"/>
            <a:chOff x="3184098" y="5412391"/>
            <a:chExt cx="510156" cy="1047114"/>
          </a:xfrm>
        </p:grpSpPr>
        <p:sp>
          <p:nvSpPr>
            <p:cNvPr id="29" name="TextBox 28">
              <a:extLst>
                <a:ext uri="{FF2B5EF4-FFF2-40B4-BE49-F238E27FC236}">
                  <a16:creationId xmlns:a16="http://schemas.microsoft.com/office/drawing/2014/main" id="{F3400120-D36A-A0B7-CB73-2D28A812BCB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64E58521-78D7-E393-6FA8-5C600096547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665B9632-6061-6E31-5B3E-1DBA526A3BF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5F2EB589-4E8E-925E-63FE-EA90ED7B455F}"/>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CCDC3D3B-B55F-183E-1745-36527ACB92D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23D1491B-D580-75F3-4E91-BF134F9FBB59}"/>
              </a:ext>
            </a:extLst>
          </p:cNvPr>
          <p:cNvGrpSpPr/>
          <p:nvPr/>
        </p:nvGrpSpPr>
        <p:grpSpPr>
          <a:xfrm>
            <a:off x="5853588" y="5410442"/>
            <a:ext cx="510156" cy="1047114"/>
            <a:chOff x="3184098" y="5412391"/>
            <a:chExt cx="510156" cy="1047114"/>
          </a:xfrm>
        </p:grpSpPr>
        <p:sp>
          <p:nvSpPr>
            <p:cNvPr id="35" name="TextBox 34">
              <a:extLst>
                <a:ext uri="{FF2B5EF4-FFF2-40B4-BE49-F238E27FC236}">
                  <a16:creationId xmlns:a16="http://schemas.microsoft.com/office/drawing/2014/main" id="{58EFE657-EC24-283A-5C88-9DBEA4EF146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6FA3D3DB-1093-3D7F-06E1-734EF7FD9D98}"/>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8EA3612D-973D-FA2F-E493-A61912E037E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007DC599-6368-F530-E831-A46C39ADA78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23CE4726-0715-8069-48E4-A2A35711A34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9B6C1C69-B86D-49FF-5030-E694A28C6055}"/>
              </a:ext>
            </a:extLst>
          </p:cNvPr>
          <p:cNvCxnSpPr>
            <a:cxnSpLocks/>
            <a:stCxn id="50" idx="2"/>
            <a:endCxn id="43" idx="0"/>
          </p:cNvCxnSpPr>
          <p:nvPr/>
        </p:nvCxnSpPr>
        <p:spPr>
          <a:xfrm flipH="1">
            <a:off x="8039091"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6522687-3232-9F43-4092-34EDD611028D}"/>
              </a:ext>
            </a:extLst>
          </p:cNvPr>
          <p:cNvCxnSpPr>
            <a:cxnSpLocks/>
            <a:stCxn id="50" idx="2"/>
            <a:endCxn id="47" idx="0"/>
          </p:cNvCxnSpPr>
          <p:nvPr/>
        </p:nvCxnSpPr>
        <p:spPr>
          <a:xfrm>
            <a:off x="8937439"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D893E0F-514D-4B57-F341-5E3425BBD85B}"/>
              </a:ext>
            </a:extLst>
          </p:cNvPr>
          <p:cNvGrpSpPr/>
          <p:nvPr/>
        </p:nvGrpSpPr>
        <p:grpSpPr>
          <a:xfrm>
            <a:off x="7040681" y="3845731"/>
            <a:ext cx="3673446" cy="1360100"/>
            <a:chOff x="7100716" y="4331504"/>
            <a:chExt cx="3673446" cy="1360100"/>
          </a:xfrm>
        </p:grpSpPr>
        <p:sp>
          <p:nvSpPr>
            <p:cNvPr id="46" name="TextBox 45">
              <a:extLst>
                <a:ext uri="{FF2B5EF4-FFF2-40B4-BE49-F238E27FC236}">
                  <a16:creationId xmlns:a16="http://schemas.microsoft.com/office/drawing/2014/main" id="{ECD45E5A-0268-5F68-99BE-3C95639949F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53C328C0-1D39-7748-A2C1-8C93D5B80022}"/>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90C6F758-3BCB-D766-98C4-58DDFBE2D19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21DE40DE-592C-6F9B-11BD-268588361CD2}"/>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97A5FA71-52E4-AC27-66B7-28CBA19D2FD6}"/>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02268D0F-C9FA-0FB3-4374-B45399243EF4}"/>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2FB1240D-6D13-26CE-5900-8F57B72408C0}"/>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C1CBEB9A-1493-1CE6-3142-A5DC6F5004FB}"/>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15C93A8E-4EEE-9DDA-7BC4-F53E2F99CF90}"/>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B0C5CF45-026F-B036-F3A9-2342E862BA82}"/>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4FDAE6DA-DE52-4D6D-9C29-0574AFF69E06}"/>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FA1B434B-3461-A7FB-7A99-E923ED040DB6}"/>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D7E5FF5-CC6C-DDBC-1551-A247571621E3}"/>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19B5C8F3-35C7-3B07-BF8D-7891D4161482}"/>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92249FF1-931D-F408-4A84-B6E76BFFAAC6}"/>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2B84F423-C95D-D37F-0C9F-E985219E5A8F}"/>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9FCCB34-1FB0-3018-1D11-B82BD04611DB}"/>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C4B841C-4255-83E2-F020-F64FB4D4B876}"/>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B619BDA-83D8-07B9-2A7A-34712C544DB2}"/>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272612-4BB9-EA63-467A-5288952130AD}"/>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BA90A27-49A8-006D-05BE-F83C67E58E3B}"/>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390B90B-B1F1-4157-4898-CFD08BDE845A}"/>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EB6891-D663-F400-5AFF-04B629052E15}"/>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853A4D-1F57-262D-4B93-07900A07BE83}"/>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839A50-E5E7-1CF5-D687-0C254D1AFF3F}"/>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729185F-2FA1-1BD3-BDE3-02E0CD88BF2D}"/>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BAD38B1-1964-1604-D69D-44FC88FBA18E}"/>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3F2D7998-7B2D-4B79-2F33-E9F7BEC80837}"/>
              </a:ext>
            </a:extLst>
          </p:cNvPr>
          <p:cNvCxnSpPr>
            <a:stCxn id="50" idx="2"/>
            <a:endCxn id="46" idx="0"/>
          </p:cNvCxnSpPr>
          <p:nvPr/>
        </p:nvCxnSpPr>
        <p:spPr>
          <a:xfrm>
            <a:off x="8937439"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F777C50-7D1E-FB74-AB9F-11F2DCD77921}"/>
              </a:ext>
            </a:extLst>
          </p:cNvPr>
          <p:cNvCxnSpPr>
            <a:cxnSpLocks/>
            <a:stCxn id="51" idx="3"/>
            <a:endCxn id="47" idx="3"/>
          </p:cNvCxnSpPr>
          <p:nvPr/>
        </p:nvCxnSpPr>
        <p:spPr>
          <a:xfrm flipV="1">
            <a:off x="2290502"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C962712-2135-AFBB-3829-BEB70EA0D6A2}"/>
              </a:ext>
            </a:extLst>
          </p:cNvPr>
          <p:cNvCxnSpPr>
            <a:cxnSpLocks/>
            <a:stCxn id="75" idx="3"/>
            <a:endCxn id="74" idx="3"/>
          </p:cNvCxnSpPr>
          <p:nvPr/>
        </p:nvCxnSpPr>
        <p:spPr>
          <a:xfrm flipV="1">
            <a:off x="2290502"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59D85BB-EC53-3E92-B182-E8C2E5F30558}"/>
              </a:ext>
            </a:extLst>
          </p:cNvPr>
          <p:cNvCxnSpPr>
            <a:cxnSpLocks/>
            <a:stCxn id="76" idx="3"/>
            <a:endCxn id="84" idx="3"/>
          </p:cNvCxnSpPr>
          <p:nvPr/>
        </p:nvCxnSpPr>
        <p:spPr>
          <a:xfrm flipV="1">
            <a:off x="2290502"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02514EF-7B34-87AC-B2DD-5E52B6B94900}"/>
              </a:ext>
            </a:extLst>
          </p:cNvPr>
          <p:cNvCxnSpPr>
            <a:cxnSpLocks/>
            <a:stCxn id="8" idx="2"/>
            <a:endCxn id="50" idx="0"/>
          </p:cNvCxnSpPr>
          <p:nvPr/>
        </p:nvCxnSpPr>
        <p:spPr>
          <a:xfrm>
            <a:off x="8937439"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D9EBDE2B-BC34-B7B5-C66C-96D12957A3E4}"/>
              </a:ext>
            </a:extLst>
          </p:cNvPr>
          <p:cNvGrpSpPr/>
          <p:nvPr/>
        </p:nvGrpSpPr>
        <p:grpSpPr>
          <a:xfrm>
            <a:off x="7039110" y="5410442"/>
            <a:ext cx="510156" cy="1047114"/>
            <a:chOff x="2645804" y="5385826"/>
            <a:chExt cx="510156" cy="1047114"/>
          </a:xfrm>
        </p:grpSpPr>
        <p:sp>
          <p:nvSpPr>
            <p:cNvPr id="148" name="TextBox 147">
              <a:extLst>
                <a:ext uri="{FF2B5EF4-FFF2-40B4-BE49-F238E27FC236}">
                  <a16:creationId xmlns:a16="http://schemas.microsoft.com/office/drawing/2014/main" id="{B384394A-C238-0E7E-46EE-B9ABECE5EA40}"/>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AF5E8787-0118-17E2-F30E-12C7247C40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0649C33-B1DA-AF7C-51B2-451178A542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6265CDE4-C73A-BB3D-B2BA-C749FB7D461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8B323095-FB68-E9B2-D32C-813A5A3EB29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2A9F636A-5C6A-B6B0-A967-555DAFEE6A5E}"/>
              </a:ext>
            </a:extLst>
          </p:cNvPr>
          <p:cNvGrpSpPr/>
          <p:nvPr/>
        </p:nvGrpSpPr>
        <p:grpSpPr>
          <a:xfrm>
            <a:off x="7627738" y="5410442"/>
            <a:ext cx="510156" cy="1047114"/>
            <a:chOff x="3184098" y="5412391"/>
            <a:chExt cx="510156" cy="1047114"/>
          </a:xfrm>
        </p:grpSpPr>
        <p:sp>
          <p:nvSpPr>
            <p:cNvPr id="154" name="TextBox 153">
              <a:extLst>
                <a:ext uri="{FF2B5EF4-FFF2-40B4-BE49-F238E27FC236}">
                  <a16:creationId xmlns:a16="http://schemas.microsoft.com/office/drawing/2014/main" id="{94A84A87-A22E-0A51-0B2B-CDEA7F0D55FF}"/>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BB852A70-B010-46FE-9E5C-04A30D8B211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5DB304A6-305E-3044-4BB1-E01D5C54429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74721523-C6E4-B96C-C472-7C149BC3D1B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8E950016-CF30-0C5C-DF18-1F7895EBA50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591882F7-7301-1CAE-5703-75C64B6C2B1C}"/>
              </a:ext>
            </a:extLst>
          </p:cNvPr>
          <p:cNvGrpSpPr/>
          <p:nvPr/>
        </p:nvGrpSpPr>
        <p:grpSpPr>
          <a:xfrm>
            <a:off x="8309746" y="5410442"/>
            <a:ext cx="510156" cy="1047114"/>
            <a:chOff x="3184098" y="5412391"/>
            <a:chExt cx="510156" cy="1047114"/>
          </a:xfrm>
        </p:grpSpPr>
        <p:sp>
          <p:nvSpPr>
            <p:cNvPr id="160" name="TextBox 159">
              <a:extLst>
                <a:ext uri="{FF2B5EF4-FFF2-40B4-BE49-F238E27FC236}">
                  <a16:creationId xmlns:a16="http://schemas.microsoft.com/office/drawing/2014/main" id="{6F237FAB-37E6-33EE-1E08-30FD594F270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B089B0C6-6A7E-31BC-2CB6-FCDD15F794A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CFF707B4-7E3D-D015-6A46-7CD1CB2540AA}"/>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95BF6F3-A064-D59E-172A-A9EF97EEB8C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37F171D6-2CC9-4061-3680-859E4FF92BF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D19498EE-3553-19BE-1ED9-AB0E89FCE925}"/>
              </a:ext>
            </a:extLst>
          </p:cNvPr>
          <p:cNvGrpSpPr/>
          <p:nvPr/>
        </p:nvGrpSpPr>
        <p:grpSpPr>
          <a:xfrm>
            <a:off x="8926246" y="5410442"/>
            <a:ext cx="510156" cy="1047114"/>
            <a:chOff x="3184098" y="5412391"/>
            <a:chExt cx="510156" cy="1047114"/>
          </a:xfrm>
        </p:grpSpPr>
        <p:sp>
          <p:nvSpPr>
            <p:cNvPr id="166" name="TextBox 165">
              <a:extLst>
                <a:ext uri="{FF2B5EF4-FFF2-40B4-BE49-F238E27FC236}">
                  <a16:creationId xmlns:a16="http://schemas.microsoft.com/office/drawing/2014/main" id="{F484DD56-475F-E34C-0637-08783C89413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7F636AE5-3284-E298-6226-126022833F7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AE285EAF-BDD1-88B1-6A71-C43C5FDF6941}"/>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316596AE-769F-962C-7288-E0B2652137C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7568447E-8DC9-6658-7808-4FAD10D2D61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CC517DB6-657C-1923-2C69-04277DD97097}"/>
              </a:ext>
            </a:extLst>
          </p:cNvPr>
          <p:cNvGrpSpPr/>
          <p:nvPr/>
        </p:nvGrpSpPr>
        <p:grpSpPr>
          <a:xfrm>
            <a:off x="9606954" y="5410442"/>
            <a:ext cx="526934" cy="1047114"/>
            <a:chOff x="3184098" y="5412391"/>
            <a:chExt cx="526934" cy="1047114"/>
          </a:xfrm>
        </p:grpSpPr>
        <p:sp>
          <p:nvSpPr>
            <p:cNvPr id="172" name="TextBox 171">
              <a:extLst>
                <a:ext uri="{FF2B5EF4-FFF2-40B4-BE49-F238E27FC236}">
                  <a16:creationId xmlns:a16="http://schemas.microsoft.com/office/drawing/2014/main" id="{AFD0DC8F-3617-2FB4-E18E-CC29A90F405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4CB244E9-D1D0-93DF-B6A9-2F363313E2B3}"/>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AE540728-EA1A-1C9D-2929-05CE3F2A85D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8A1E7A10-2E7F-9E72-A4AA-21193DA6CB4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7D5A8C8E-4644-D50C-4587-322679818E49}"/>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B91D4D95-B5EB-7B42-0B46-7D3B49ACDF2A}"/>
              </a:ext>
            </a:extLst>
          </p:cNvPr>
          <p:cNvGrpSpPr/>
          <p:nvPr/>
        </p:nvGrpSpPr>
        <p:grpSpPr>
          <a:xfrm>
            <a:off x="10246894" y="5410442"/>
            <a:ext cx="510156" cy="1047114"/>
            <a:chOff x="3184098" y="5412391"/>
            <a:chExt cx="510156" cy="1047114"/>
          </a:xfrm>
        </p:grpSpPr>
        <p:sp>
          <p:nvSpPr>
            <p:cNvPr id="178" name="TextBox 177">
              <a:extLst>
                <a:ext uri="{FF2B5EF4-FFF2-40B4-BE49-F238E27FC236}">
                  <a16:creationId xmlns:a16="http://schemas.microsoft.com/office/drawing/2014/main" id="{8187E68E-F3F7-AED1-AEE2-35E96E58731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EDB2D091-4E6F-1F1F-31A9-B1F495ED75D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DC8AA5A5-7CCB-87D0-69E5-0C1D8CF2B403}"/>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CA8537A9-F4B7-69C7-C19C-41E5AAFA680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43EAAE80-399F-21F7-60BF-95E67CE6DB5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Tree>
    <p:extLst>
      <p:ext uri="{BB962C8B-B14F-4D97-AF65-F5344CB8AC3E}">
        <p14:creationId xmlns:p14="http://schemas.microsoft.com/office/powerpoint/2010/main" val="1276294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8D7071-8E21-C410-5757-1E25FD63C2A5}"/>
              </a:ext>
            </a:extLst>
          </p:cNvPr>
          <p:cNvSpPr txBox="1"/>
          <p:nvPr/>
        </p:nvSpPr>
        <p:spPr>
          <a:xfrm>
            <a:off x="909685" y="3053049"/>
            <a:ext cx="9912285" cy="3012363"/>
          </a:xfrm>
          <a:prstGeom prst="rect">
            <a:avLst/>
          </a:prstGeom>
          <a:noFill/>
        </p:spPr>
        <p:txBody>
          <a:bodyPr wrap="square">
            <a:spAutoFit/>
          </a:bodyPr>
          <a:lstStyle/>
          <a:p>
            <a:pPr marL="0" indent="0">
              <a:lnSpc>
                <a:spcPct val="150000"/>
              </a:lnSpc>
              <a:buNone/>
            </a:pP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2000" b="1" dirty="0">
                <a:latin typeface="Calibri" panose="020F0502020204030204" pitchFamily="34" charset="0"/>
                <a:cs typeface="Calibri" panose="020F0502020204030204" pitchFamily="34" charset="0"/>
              </a:rPr>
              <a:t>Hash</a:t>
            </a:r>
            <a:endParaRPr lang="en-US" sz="1800" b="1" dirty="0">
              <a:latin typeface="Calibri" panose="020F0502020204030204" pitchFamily="34" charset="0"/>
              <a:cs typeface="Calibri" panose="020F0502020204030204" pitchFamily="34" charset="0"/>
            </a:endParaRPr>
          </a:p>
          <a:p>
            <a:pPr marL="0" indent="0">
              <a:lnSpc>
                <a:spcPct val="150000"/>
              </a:lnSpc>
              <a:buNone/>
            </a:pPr>
            <a:r>
              <a:rPr lang="en-US" sz="1800" dirty="0">
                <a:latin typeface="Courier New" panose="02070309020205020404" pitchFamily="49" charset="0"/>
                <a:cs typeface="Courier New" panose="02070309020205020404" pitchFamily="49" charset="0"/>
              </a:rPr>
              <a:t>Create a </a:t>
            </a:r>
            <a:r>
              <a:rPr lang="en-US" sz="1800" dirty="0" err="1">
                <a:latin typeface="Courier New" panose="02070309020205020404" pitchFamily="49" charset="0"/>
                <a:cs typeface="Courier New" panose="02070309020205020404" pitchFamily="49" charset="0"/>
              </a:rPr>
              <a:t>permutably</a:t>
            </a:r>
            <a:r>
              <a:rPr lang="en-US" sz="1800" dirty="0">
                <a:latin typeface="Courier New" panose="02070309020205020404" pitchFamily="49" charset="0"/>
                <a:cs typeface="Courier New" panose="02070309020205020404" pitchFamily="49" charset="0"/>
              </a:rPr>
              <a:t> invariant hash for each network in networks.</a:t>
            </a:r>
          </a:p>
          <a:p>
            <a:pPr marL="0" indent="0">
              <a:lnSpc>
                <a:spcPct val="150000"/>
              </a:lnSpc>
              <a:buNone/>
            </a:pPr>
            <a:r>
              <a:rPr lang="en-US" dirty="0">
                <a:latin typeface="Courier New" panose="02070309020205020404" pitchFamily="49" charset="0"/>
                <a:cs typeface="Courier New" panose="02070309020205020404" pitchFamily="49" charset="0"/>
              </a:rPr>
              <a:t>f</a:t>
            </a:r>
            <a:r>
              <a:rPr lang="en-US" sz="1800" dirty="0">
                <a:latin typeface="Courier New" panose="02070309020205020404" pitchFamily="49" charset="0"/>
                <a:cs typeface="Courier New" panose="02070309020205020404" pitchFamily="49" charset="0"/>
              </a:rPr>
              <a:t>or unique </a:t>
            </a:r>
            <a:r>
              <a:rPr lang="en-US" sz="1800" dirty="0" err="1">
                <a:latin typeface="Courier New" panose="02070309020205020404" pitchFamily="49" charset="0"/>
                <a:cs typeface="Courier New" panose="02070309020205020404" pitchFamily="49" charset="0"/>
              </a:rPr>
              <a:t>hash_value</a:t>
            </a:r>
            <a:r>
              <a:rPr lang="en-US" sz="1800" dirty="0">
                <a:latin typeface="Courier New" panose="02070309020205020404" pitchFamily="49" charset="0"/>
                <a:cs typeface="Courier New" panose="02070309020205020404" pitchFamily="49" charset="0"/>
              </a:rPr>
              <a:t> in hashes</a:t>
            </a:r>
          </a:p>
          <a:p>
            <a:pPr marL="0" indent="0">
              <a:lnSpc>
                <a:spcPct val="150000"/>
              </a:lnSpc>
              <a:buNone/>
            </a:pPr>
            <a:r>
              <a:rPr lang="en-US" sz="1800" dirty="0">
                <a:latin typeface="Courier New" panose="02070309020205020404" pitchFamily="49" charset="0"/>
                <a:cs typeface="Courier New" panose="02070309020205020404" pitchFamily="49" charset="0"/>
              </a:rPr>
              <a:t>    for network1 with hash(network) = </a:t>
            </a:r>
            <a:r>
              <a:rPr lang="en-US" sz="1800" dirty="0" err="1">
                <a:latin typeface="Courier New" panose="02070309020205020404" pitchFamily="49" charset="0"/>
                <a:cs typeface="Courier New" panose="02070309020205020404" pitchFamily="49" charset="0"/>
              </a:rPr>
              <a:t>hash_value</a:t>
            </a: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1800" dirty="0">
                <a:latin typeface="Courier New" panose="02070309020205020404" pitchFamily="49" charset="0"/>
                <a:cs typeface="Courier New" panose="02070309020205020404" pitchFamily="49" charset="0"/>
              </a:rPr>
              <a:t>         for network2 with hash(network) = </a:t>
            </a:r>
            <a:r>
              <a:rPr lang="en-US" sz="1800" dirty="0" err="1">
                <a:latin typeface="Courier New" panose="02070309020205020404" pitchFamily="49" charset="0"/>
                <a:cs typeface="Courier New" panose="02070309020205020404" pitchFamily="49" charset="0"/>
              </a:rPr>
              <a:t>hash_value</a:t>
            </a: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1800" dirty="0">
                <a:latin typeface="Calibri" panose="020F0502020204030204" pitchFamily="34" charset="0"/>
                <a:cs typeface="Calibri" panose="020F0502020204030204" pitchFamily="34" charset="0"/>
              </a:rPr>
              <a:t>		</a:t>
            </a:r>
            <a:r>
              <a:rPr lang="en-US" sz="1800" dirty="0">
                <a:latin typeface="Courier New" panose="02070309020205020404" pitchFamily="49" charset="0"/>
                <a:cs typeface="Courier New" panose="02070309020205020404" pitchFamily="49" charset="0"/>
              </a:rPr>
              <a:t>report if network1, network2 are structurally identical</a:t>
            </a:r>
            <a:endParaRPr lang="en-US" sz="18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560A7A61-D0D7-A131-C883-2FFA7E4D60F3}"/>
              </a:ext>
            </a:extLst>
          </p:cNvPr>
          <p:cNvSpPr>
            <a:spLocks noGrp="1"/>
          </p:cNvSpPr>
          <p:nvPr>
            <p:ph type="title"/>
          </p:nvPr>
        </p:nvSpPr>
        <p:spPr/>
        <p:txBody>
          <a:bodyPr/>
          <a:lstStyle/>
          <a:p>
            <a:r>
              <a:rPr lang="en-US" dirty="0"/>
              <a:t>Clustering: Grouping Networks by Structural Identity</a:t>
            </a:r>
          </a:p>
        </p:txBody>
      </p:sp>
      <p:sp>
        <p:nvSpPr>
          <p:cNvPr id="4" name="Content Placeholder 3">
            <a:extLst>
              <a:ext uri="{FF2B5EF4-FFF2-40B4-BE49-F238E27FC236}">
                <a16:creationId xmlns:a16="http://schemas.microsoft.com/office/drawing/2014/main" id="{E710C3E9-D344-26DF-A8B6-AF9E95BB694A}"/>
              </a:ext>
            </a:extLst>
          </p:cNvPr>
          <p:cNvSpPr>
            <a:spLocks noGrp="1"/>
          </p:cNvSpPr>
          <p:nvPr>
            <p:ph idx="1"/>
          </p:nvPr>
        </p:nvSpPr>
        <p:spPr>
          <a:xfrm>
            <a:off x="838200" y="1312333"/>
            <a:ext cx="10515600" cy="1589887"/>
          </a:xfrm>
        </p:spPr>
        <p:txBody>
          <a:bodyPr>
            <a:normAutofit fontScale="85000" lnSpcReduction="20000"/>
          </a:bodyPr>
          <a:lstStyle/>
          <a:p>
            <a:pPr marL="0" indent="0">
              <a:buNone/>
            </a:pPr>
            <a:r>
              <a:rPr lang="en-US" sz="2400" b="1" dirty="0"/>
              <a:t>Brute Force</a:t>
            </a:r>
          </a:p>
          <a:p>
            <a:pPr marL="0" indent="0">
              <a:buNone/>
            </a:pPr>
            <a:r>
              <a:rPr lang="en-US" sz="2000" dirty="0">
                <a:latin typeface="Courier New" panose="02070309020205020404" pitchFamily="49" charset="0"/>
                <a:cs typeface="Courier New" panose="02070309020205020404" pitchFamily="49" charset="0"/>
              </a:rPr>
              <a:t>for network1 in networks</a:t>
            </a:r>
          </a:p>
          <a:p>
            <a:pPr marL="0" indent="0">
              <a:buNone/>
            </a:pPr>
            <a:r>
              <a:rPr lang="en-US" sz="2000" dirty="0">
                <a:latin typeface="Courier New" panose="02070309020205020404" pitchFamily="49" charset="0"/>
                <a:cs typeface="Courier New" panose="02070309020205020404" pitchFamily="49" charset="0"/>
              </a:rPr>
              <a:t>    for network2 in networks</a:t>
            </a:r>
          </a:p>
          <a:p>
            <a:pPr marL="0" indent="0">
              <a:buNone/>
            </a:pPr>
            <a:r>
              <a:rPr lang="en-US" sz="2000" dirty="0">
                <a:latin typeface="Courier New" panose="02070309020205020404" pitchFamily="49" charset="0"/>
                <a:cs typeface="Courier New" panose="02070309020205020404" pitchFamily="49" charset="0"/>
              </a:rPr>
              <a:t>        report if network1, network2 are structurally identical</a:t>
            </a:r>
          </a:p>
          <a:p>
            <a:pPr marL="0" indent="0">
              <a:buNone/>
            </a:pPr>
            <a:r>
              <a:rPr lang="en-US" sz="2000" dirty="0">
                <a:latin typeface="Calibri" panose="020F0502020204030204" pitchFamily="34" charset="0"/>
                <a:cs typeface="Calibri" panose="020F0502020204030204" pitchFamily="34" charset="0"/>
              </a:rPr>
              <a:t>	</a:t>
            </a:r>
          </a:p>
          <a:p>
            <a:pPr marL="0" indent="0">
              <a:buNone/>
            </a:pPr>
            <a:endParaRPr lang="en-US" sz="2000" dirty="0">
              <a:latin typeface="Calibri" panose="020F0502020204030204" pitchFamily="34" charset="0"/>
              <a:cs typeface="Calibri" panose="020F0502020204030204" pitchFamily="34" charset="0"/>
            </a:endParaRPr>
          </a:p>
        </p:txBody>
      </p:sp>
      <p:sp>
        <p:nvSpPr>
          <p:cNvPr id="5" name="Oval Callout 4">
            <a:extLst>
              <a:ext uri="{FF2B5EF4-FFF2-40B4-BE49-F238E27FC236}">
                <a16:creationId xmlns:a16="http://schemas.microsoft.com/office/drawing/2014/main" id="{95D3DBCD-178C-7BCA-D436-EDEFD1E366B1}"/>
              </a:ext>
            </a:extLst>
          </p:cNvPr>
          <p:cNvSpPr/>
          <p:nvPr/>
        </p:nvSpPr>
        <p:spPr>
          <a:xfrm>
            <a:off x="3447873" y="853609"/>
            <a:ext cx="5125675" cy="612648"/>
          </a:xfrm>
          <a:prstGeom prst="wedgeEllipseCallout">
            <a:avLst>
              <a:gd name="adj1" fmla="val -69263"/>
              <a:gd name="adj2" fmla="val 515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O(N**2), N is number of networks</a:t>
            </a:r>
          </a:p>
        </p:txBody>
      </p:sp>
      <p:sp>
        <p:nvSpPr>
          <p:cNvPr id="6" name="Oval Callout 5">
            <a:extLst>
              <a:ext uri="{FF2B5EF4-FFF2-40B4-BE49-F238E27FC236}">
                <a16:creationId xmlns:a16="http://schemas.microsoft.com/office/drawing/2014/main" id="{835E26EC-9D89-B658-9ABA-8E76C980DE7C}"/>
              </a:ext>
            </a:extLst>
          </p:cNvPr>
          <p:cNvSpPr/>
          <p:nvPr/>
        </p:nvSpPr>
        <p:spPr>
          <a:xfrm>
            <a:off x="2659755" y="3053049"/>
            <a:ext cx="3731705" cy="612648"/>
          </a:xfrm>
          <a:prstGeom prst="wedgeEllipseCallout">
            <a:avLst>
              <a:gd name="adj1" fmla="val -79211"/>
              <a:gd name="adj2" fmla="val 669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O(M**2), M is size of largest hash group</a:t>
            </a:r>
          </a:p>
        </p:txBody>
      </p:sp>
    </p:spTree>
    <p:extLst>
      <p:ext uri="{BB962C8B-B14F-4D97-AF65-F5344CB8AC3E}">
        <p14:creationId xmlns:p14="http://schemas.microsoft.com/office/powerpoint/2010/main" val="786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A57F-8449-58CF-033F-CA4EB2841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B9663D-84E8-CF33-655F-D33C97BC0F93}"/>
              </a:ext>
            </a:extLst>
          </p:cNvPr>
          <p:cNvSpPr>
            <a:spLocks noGrp="1"/>
          </p:cNvSpPr>
          <p:nvPr>
            <p:ph type="title"/>
          </p:nvPr>
        </p:nvSpPr>
        <p:spPr>
          <a:xfrm>
            <a:off x="838200" y="204259"/>
            <a:ext cx="10515600" cy="562824"/>
          </a:xfrm>
        </p:spPr>
        <p:txBody>
          <a:bodyPr/>
          <a:lstStyle/>
          <a:p>
            <a:r>
              <a:rPr lang="en-US" dirty="0"/>
              <a:t>Incompatible Assignments</a:t>
            </a:r>
          </a:p>
        </p:txBody>
      </p:sp>
      <p:sp>
        <p:nvSpPr>
          <p:cNvPr id="41" name="Content Placeholder 40">
            <a:extLst>
              <a:ext uri="{FF2B5EF4-FFF2-40B4-BE49-F238E27FC236}">
                <a16:creationId xmlns:a16="http://schemas.microsoft.com/office/drawing/2014/main" id="{2E869ABC-63F3-D8C2-EC94-746919F0A6F7}"/>
              </a:ext>
            </a:extLst>
          </p:cNvPr>
          <p:cNvSpPr>
            <a:spLocks noGrp="1"/>
          </p:cNvSpPr>
          <p:nvPr>
            <p:ph idx="1"/>
          </p:nvPr>
        </p:nvSpPr>
        <p:spPr>
          <a:xfrm>
            <a:off x="838200" y="2013357"/>
            <a:ext cx="10515600" cy="4163605"/>
          </a:xfrm>
        </p:spPr>
        <p:txBody>
          <a:bodyPr>
            <a:normAutofit lnSpcReduction="10000"/>
          </a:bodyPr>
          <a:lstStyle/>
          <a:p>
            <a:r>
              <a:rPr lang="en-US" dirty="0"/>
              <a:t>A reaction assignment is incompatible if the target reaction has a different number of reactants or products than the reference reaction.</a:t>
            </a:r>
          </a:p>
          <a:p>
            <a:pPr lvl="1"/>
            <a:r>
              <a:rPr lang="en-US" dirty="0"/>
              <a:t>Ex: </a:t>
            </a:r>
            <a:r>
              <a:rPr lang="en-US" dirty="0">
                <a:latin typeface="Courier New" panose="02070309020205020404" pitchFamily="49" charset="0"/>
                <a:cs typeface="Courier New" panose="02070309020205020404" pitchFamily="49" charset="0"/>
              </a:rPr>
              <a:t>J1</a:t>
            </a:r>
            <a:r>
              <a:rPr lang="en-US" dirty="0"/>
              <a:t> is incompatible with </a:t>
            </a:r>
            <a:r>
              <a:rPr lang="en-US" dirty="0">
                <a:latin typeface="Courier New" panose="02070309020205020404" pitchFamily="49" charset="0"/>
                <a:cs typeface="Courier New" panose="02070309020205020404" pitchFamily="49" charset="0"/>
              </a:rPr>
              <a:t>J1’.</a:t>
            </a:r>
          </a:p>
          <a:p>
            <a:r>
              <a:rPr lang="en-US" dirty="0"/>
              <a:t>A species assignment is incompatible for strong identity if the target species differs in its number of stoichiometries as either a reactant or a product.</a:t>
            </a:r>
          </a:p>
          <a:p>
            <a:pPr lvl="1"/>
            <a:r>
              <a:rPr lang="en-US" dirty="0"/>
              <a:t>Ex: </a:t>
            </a:r>
            <a:r>
              <a:rPr lang="en-US" dirty="0">
                <a:latin typeface="Courier New" panose="02070309020205020404" pitchFamily="49" charset="0"/>
                <a:cs typeface="Courier New" panose="02070309020205020404" pitchFamily="49" charset="0"/>
              </a:rPr>
              <a:t>S1</a:t>
            </a:r>
            <a:r>
              <a:rPr lang="en-US" dirty="0"/>
              <a:t> is incompatible with </a:t>
            </a:r>
            <a:r>
              <a:rPr lang="en-US" dirty="0">
                <a:latin typeface="Courier New" panose="02070309020205020404" pitchFamily="49" charset="0"/>
                <a:cs typeface="Courier New" panose="02070309020205020404" pitchFamily="49" charset="0"/>
              </a:rPr>
              <a:t>S1’</a:t>
            </a:r>
            <a:r>
              <a:rPr lang="en-US" dirty="0"/>
              <a:t>.</a:t>
            </a:r>
          </a:p>
          <a:p>
            <a:r>
              <a:rPr lang="en-US" dirty="0"/>
              <a:t>A species assignment is incompatible for weak identity if the target species differs in the difference between its stoichiometries as a product and as a reactant.</a:t>
            </a:r>
          </a:p>
        </p:txBody>
      </p:sp>
      <p:sp>
        <p:nvSpPr>
          <p:cNvPr id="11" name="TextBox 10">
            <a:extLst>
              <a:ext uri="{FF2B5EF4-FFF2-40B4-BE49-F238E27FC236}">
                <a16:creationId xmlns:a16="http://schemas.microsoft.com/office/drawing/2014/main" id="{027A7F63-5965-AB43-D04B-0460801FA603}"/>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64728225-30C8-1D6C-76C5-C622231F7DA4}"/>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Tree>
    <p:extLst>
      <p:ext uri="{BB962C8B-B14F-4D97-AF65-F5344CB8AC3E}">
        <p14:creationId xmlns:p14="http://schemas.microsoft.com/office/powerpoint/2010/main" val="1305391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A909B-5C5E-5344-B977-8D825DF202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0D120D-B772-CA00-574F-C6A28F24BABC}"/>
              </a:ext>
            </a:extLst>
          </p:cNvPr>
          <p:cNvSpPr>
            <a:spLocks noGrp="1"/>
          </p:cNvSpPr>
          <p:nvPr>
            <p:ph type="title"/>
          </p:nvPr>
        </p:nvSpPr>
        <p:spPr>
          <a:xfrm>
            <a:off x="838200" y="-53620"/>
            <a:ext cx="10515600" cy="1008213"/>
          </a:xfrm>
        </p:spPr>
        <p:txBody>
          <a:bodyPr/>
          <a:lstStyle/>
          <a:p>
            <a:r>
              <a:rPr lang="en-US" dirty="0"/>
              <a:t>Improved Search Space for Strong Identity</a:t>
            </a:r>
          </a:p>
        </p:txBody>
      </p:sp>
      <p:sp>
        <p:nvSpPr>
          <p:cNvPr id="11" name="TextBox 10">
            <a:extLst>
              <a:ext uri="{FF2B5EF4-FFF2-40B4-BE49-F238E27FC236}">
                <a16:creationId xmlns:a16="http://schemas.microsoft.com/office/drawing/2014/main" id="{DBCD458C-BCAA-6947-2412-AF8CB0F1362C}"/>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E0825DB1-8367-04A9-E930-D07364947A42}"/>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D06F1CE9-529A-3E15-5E28-4F603B8D74D6}"/>
              </a:ext>
            </a:extLst>
          </p:cNvPr>
          <p:cNvSpPr txBox="1"/>
          <p:nvPr/>
        </p:nvSpPr>
        <p:spPr>
          <a:xfrm>
            <a:off x="483633" y="1860154"/>
            <a:ext cx="5778971" cy="369332"/>
          </a:xfrm>
          <a:prstGeom prst="rect">
            <a:avLst/>
          </a:prstGeom>
          <a:solidFill>
            <a:schemeClr val="bg1">
              <a:lumMod val="95000"/>
            </a:schemeClr>
          </a:solidFill>
        </p:spPr>
        <p:txBody>
          <a:bodyPr wrap="square" rtlCol="0">
            <a:spAutoFit/>
          </a:bodyPr>
          <a:lstStyle/>
          <a:p>
            <a:r>
              <a:rPr lang="en-US" b="1" dirty="0"/>
              <a:t>Approach</a:t>
            </a:r>
            <a:r>
              <a:rPr lang="en-US" dirty="0"/>
              <a:t>: Discard subtrees with incompatible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E994D7D-8975-5B2B-698B-40570BC40656}"/>
              </a:ext>
            </a:extLst>
          </p:cNvPr>
          <p:cNvSpPr txBox="1"/>
          <p:nvPr/>
        </p:nvSpPr>
        <p:spPr>
          <a:xfrm>
            <a:off x="3137482"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DCC07B66-D197-653E-9A09-AD547ED4DDBF}"/>
              </a:ext>
            </a:extLst>
          </p:cNvPr>
          <p:cNvSpPr txBox="1"/>
          <p:nvPr/>
        </p:nvSpPr>
        <p:spPr>
          <a:xfrm>
            <a:off x="7534711"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CB1279F6-03F8-D306-32BA-0DDAD31E4743}"/>
              </a:ext>
            </a:extLst>
          </p:cNvPr>
          <p:cNvSpPr txBox="1"/>
          <p:nvPr/>
        </p:nvSpPr>
        <p:spPr>
          <a:xfrm>
            <a:off x="631053"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7444AC43-A088-A97A-9296-C24364CB9F97}"/>
              </a:ext>
            </a:extLst>
          </p:cNvPr>
          <p:cNvSpPr txBox="1"/>
          <p:nvPr/>
        </p:nvSpPr>
        <p:spPr>
          <a:xfrm>
            <a:off x="440509"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05E638E5-EDD5-E7AF-8D07-3998F13A594D}"/>
              </a:ext>
            </a:extLst>
          </p:cNvPr>
          <p:cNvSpPr txBox="1"/>
          <p:nvPr/>
        </p:nvSpPr>
        <p:spPr>
          <a:xfrm>
            <a:off x="5089830"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4F16F6B9-1F5E-23F0-3B53-F7069EF68579}"/>
              </a:ext>
            </a:extLst>
          </p:cNvPr>
          <p:cNvSpPr txBox="1"/>
          <p:nvPr/>
        </p:nvSpPr>
        <p:spPr>
          <a:xfrm>
            <a:off x="631053"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A096187E-FCCA-CAAF-D9B7-8E60B282262C}"/>
              </a:ext>
            </a:extLst>
          </p:cNvPr>
          <p:cNvSpPr txBox="1"/>
          <p:nvPr/>
        </p:nvSpPr>
        <p:spPr>
          <a:xfrm>
            <a:off x="7534711"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AD2D1B7A-6C8B-BDCC-ABFC-2F3B02A3D793}"/>
              </a:ext>
            </a:extLst>
          </p:cNvPr>
          <p:cNvSpPr txBox="1"/>
          <p:nvPr/>
        </p:nvSpPr>
        <p:spPr>
          <a:xfrm>
            <a:off x="631053"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E169B816-7EC4-D11A-5C0B-873C51E91183}"/>
              </a:ext>
            </a:extLst>
          </p:cNvPr>
          <p:cNvCxnSpPr>
            <a:cxnSpLocks/>
            <a:endCxn id="8" idx="3"/>
          </p:cNvCxnSpPr>
          <p:nvPr/>
        </p:nvCxnSpPr>
        <p:spPr>
          <a:xfrm>
            <a:off x="1160390"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0FE6E8-1CB1-0120-84E0-2665306D0787}"/>
              </a:ext>
            </a:extLst>
          </p:cNvPr>
          <p:cNvCxnSpPr>
            <a:cxnSpLocks/>
            <a:endCxn id="50" idx="3"/>
          </p:cNvCxnSpPr>
          <p:nvPr/>
        </p:nvCxnSpPr>
        <p:spPr>
          <a:xfrm>
            <a:off x="1161788"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460ECE6-0181-999F-96A3-C461FE5DD895}"/>
              </a:ext>
            </a:extLst>
          </p:cNvPr>
          <p:cNvSpPr txBox="1"/>
          <p:nvPr/>
        </p:nvSpPr>
        <p:spPr>
          <a:xfrm>
            <a:off x="631053"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4359E7D-F30F-9A85-7B09-34AD54E816F0}"/>
              </a:ext>
            </a:extLst>
          </p:cNvPr>
          <p:cNvSpPr txBox="1"/>
          <p:nvPr/>
        </p:nvSpPr>
        <p:spPr>
          <a:xfrm>
            <a:off x="631053"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18F69A6F-B5D7-63FC-0DF2-FC4426202E24}"/>
              </a:ext>
            </a:extLst>
          </p:cNvPr>
          <p:cNvCxnSpPr>
            <a:stCxn id="4" idx="2"/>
            <a:endCxn id="49" idx="0"/>
          </p:cNvCxnSpPr>
          <p:nvPr/>
        </p:nvCxnSpPr>
        <p:spPr>
          <a:xfrm>
            <a:off x="3390917"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E2D8192-CCE6-A361-6928-AFDC618F8380}"/>
              </a:ext>
            </a:extLst>
          </p:cNvPr>
          <p:cNvGrpSpPr/>
          <p:nvPr/>
        </p:nvGrpSpPr>
        <p:grpSpPr>
          <a:xfrm>
            <a:off x="1482266" y="3308034"/>
            <a:ext cx="3673446" cy="1904683"/>
            <a:chOff x="2631559" y="3308034"/>
            <a:chExt cx="3673446" cy="1904683"/>
          </a:xfrm>
        </p:grpSpPr>
        <p:sp>
          <p:nvSpPr>
            <p:cNvPr id="49" name="TextBox 48">
              <a:extLst>
                <a:ext uri="{FF2B5EF4-FFF2-40B4-BE49-F238E27FC236}">
                  <a16:creationId xmlns:a16="http://schemas.microsoft.com/office/drawing/2014/main" id="{9F9D2A95-BFA1-63E4-BD3B-8DCD2FA2DA1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CE9CE576-E00A-E1D4-B972-AEE54B4D7309}"/>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E69672A0-195E-7DC8-5C74-78ACBF0BCDB3}"/>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9855682D-9E3E-B8EF-E495-EBE1E4D22C42}"/>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6BDC4169-D3DA-3D4C-0361-8A774495BF60}"/>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C776B419-BA45-6981-87BF-038A77CE895A}"/>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3B44F75F-E5D0-778C-CEF1-5B2193A5AF84}"/>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3857A9FD-9DD5-9D4B-C5D7-1551A31853BA}"/>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5E39CB5E-4681-3A9D-F6D1-FCEAB875E6A2}"/>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E8145C07-22D9-DA20-5FCE-27DFF200A722}"/>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AFE0D2CC-B52C-D190-0F82-79CD69F46728}"/>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F44D6319-8580-237D-3510-5D91B9B59557}"/>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61C36204-3431-4056-F069-7BBE90054DA7}"/>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A190B06E-E6D3-716C-5D5A-1C33ADDEF31A}"/>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2FD2DB3D-57D4-B7C1-FE81-679A1196D157}"/>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6A7D26E9-5663-CB21-28FC-D3A2456543CD}"/>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990D5800-A4BB-D931-402C-F97CA7BDF550}"/>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398ED2B-B7F1-67FA-99A9-20DE158A6BEB}"/>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C150AE-DEA8-6982-9024-042838D8B70D}"/>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62BB7AC-8403-5EAE-6A5A-E24F7F54376B}"/>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E052588-2346-F659-7651-72C3FF1FB96F}"/>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5A5604B-40A4-97A9-DABF-82375A554C5D}"/>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48B927E-3991-24D9-33BD-004D82CF5DA5}"/>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FA2DE99-3152-E29D-88EB-F8395CDA6E2E}"/>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0656BFC-FC59-AF02-0F28-3BDBA14809D8}"/>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3EF63C3-57F6-5DB1-74F0-F9A6657FC46C}"/>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866DB03-828B-6092-D943-A6593553B8CA}"/>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7B9AA04-E1A4-05DC-F5C8-E6CCADCFAB12}"/>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0FC1C44-03F8-6B36-E276-15E943402715}"/>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0BA4554-64E6-A01A-1CF9-EC926185989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95B153-FD90-2730-B09E-2AFB73FE0DF8}"/>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99D48AE-0294-BA62-ED1F-9EFD6AAAB30B}"/>
              </a:ext>
            </a:extLst>
          </p:cNvPr>
          <p:cNvGrpSpPr/>
          <p:nvPr/>
        </p:nvGrpSpPr>
        <p:grpSpPr>
          <a:xfrm>
            <a:off x="1496511" y="5410442"/>
            <a:ext cx="510156" cy="1047114"/>
            <a:chOff x="2645804" y="5385826"/>
            <a:chExt cx="510156" cy="1047114"/>
          </a:xfrm>
        </p:grpSpPr>
        <p:sp>
          <p:nvSpPr>
            <p:cNvPr id="127" name="TextBox 126">
              <a:extLst>
                <a:ext uri="{FF2B5EF4-FFF2-40B4-BE49-F238E27FC236}">
                  <a16:creationId xmlns:a16="http://schemas.microsoft.com/office/drawing/2014/main" id="{9C1E52B6-CE6D-3482-460C-4D01A9B8F478}"/>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0E64B8F5-C0AE-6065-E2CB-756310C58E54}"/>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5F880E71-4E64-C553-A203-BF6F364ABB5B}"/>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F73DB5BC-5EA1-F982-E7C5-C846B9AF1FF4}"/>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3856E82-5ADC-8314-CE30-DA60B8812FA1}"/>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4" name="Group 13">
            <a:extLst>
              <a:ext uri="{FF2B5EF4-FFF2-40B4-BE49-F238E27FC236}">
                <a16:creationId xmlns:a16="http://schemas.microsoft.com/office/drawing/2014/main" id="{9690C023-8711-4700-1439-50A4B1162675}"/>
              </a:ext>
            </a:extLst>
          </p:cNvPr>
          <p:cNvGrpSpPr/>
          <p:nvPr/>
        </p:nvGrpSpPr>
        <p:grpSpPr>
          <a:xfrm>
            <a:off x="2085139" y="5410442"/>
            <a:ext cx="510156" cy="1047114"/>
            <a:chOff x="3184098" y="5412391"/>
            <a:chExt cx="510156" cy="1047114"/>
          </a:xfrm>
        </p:grpSpPr>
        <p:sp>
          <p:nvSpPr>
            <p:cNvPr id="5" name="TextBox 4">
              <a:extLst>
                <a:ext uri="{FF2B5EF4-FFF2-40B4-BE49-F238E27FC236}">
                  <a16:creationId xmlns:a16="http://schemas.microsoft.com/office/drawing/2014/main" id="{4FBB5323-B384-4DBC-A87A-C7928B339EFE}"/>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5D8170FF-6F3E-5232-DBB2-9C5D406CC0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886A747E-797B-68A3-357A-76F62AE3B2D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7A184891-B4FE-1790-1710-AB6BC57062A0}"/>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F5F07EEF-7381-7F7E-490F-F5EAD447ADF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B26F909-861F-6B51-631D-D4D89343C7C5}"/>
              </a:ext>
            </a:extLst>
          </p:cNvPr>
          <p:cNvGrpSpPr/>
          <p:nvPr/>
        </p:nvGrpSpPr>
        <p:grpSpPr>
          <a:xfrm>
            <a:off x="2767147" y="5410442"/>
            <a:ext cx="510156" cy="1047114"/>
            <a:chOff x="3184098" y="5412391"/>
            <a:chExt cx="510156" cy="1047114"/>
          </a:xfrm>
        </p:grpSpPr>
        <p:sp>
          <p:nvSpPr>
            <p:cNvPr id="17" name="TextBox 16">
              <a:extLst>
                <a:ext uri="{FF2B5EF4-FFF2-40B4-BE49-F238E27FC236}">
                  <a16:creationId xmlns:a16="http://schemas.microsoft.com/office/drawing/2014/main" id="{4DC8948D-2AF6-834F-C7DB-1F90EE0FE2D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8550E4A3-962B-0DCA-4EF7-2218A101656A}"/>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802F2422-BD8A-C67D-F993-4125FA74B52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A5F52908-AF5C-3D43-3D4C-0F3277C382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73074313-63B7-D420-3C52-29CB6D143962}"/>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C53F6716-E616-4F00-EC37-F89AA90BC62D}"/>
              </a:ext>
            </a:extLst>
          </p:cNvPr>
          <p:cNvGrpSpPr/>
          <p:nvPr/>
        </p:nvGrpSpPr>
        <p:grpSpPr>
          <a:xfrm>
            <a:off x="3383647" y="5410442"/>
            <a:ext cx="510156" cy="1047114"/>
            <a:chOff x="3184098" y="5412391"/>
            <a:chExt cx="510156" cy="1047114"/>
          </a:xfrm>
        </p:grpSpPr>
        <p:sp>
          <p:nvSpPr>
            <p:cNvPr id="23" name="TextBox 22">
              <a:extLst>
                <a:ext uri="{FF2B5EF4-FFF2-40B4-BE49-F238E27FC236}">
                  <a16:creationId xmlns:a16="http://schemas.microsoft.com/office/drawing/2014/main" id="{3E6AA5FE-2BF6-580F-EABE-9596BDB702FB}"/>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44D60C4F-05CD-0B22-FC74-3F3803CD011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476FE140-525A-8F15-6E4C-FEDA899853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08842B6-1456-15EB-9A51-DC33A561719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434CC0B7-0C73-B3AF-5F76-EC8FDEED7BF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F023E52A-9B5C-B99D-751A-CE5D1FDA263F}"/>
              </a:ext>
            </a:extLst>
          </p:cNvPr>
          <p:cNvGrpSpPr/>
          <p:nvPr/>
        </p:nvGrpSpPr>
        <p:grpSpPr>
          <a:xfrm>
            <a:off x="4064355" y="5410442"/>
            <a:ext cx="510156" cy="1047114"/>
            <a:chOff x="3184098" y="5412391"/>
            <a:chExt cx="510156" cy="1047114"/>
          </a:xfrm>
        </p:grpSpPr>
        <p:sp>
          <p:nvSpPr>
            <p:cNvPr id="29" name="TextBox 28">
              <a:extLst>
                <a:ext uri="{FF2B5EF4-FFF2-40B4-BE49-F238E27FC236}">
                  <a16:creationId xmlns:a16="http://schemas.microsoft.com/office/drawing/2014/main" id="{BF8ED46C-C16B-1D6F-2517-41B6291A348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DCEF4A74-D0AE-BEB3-D5D2-D7690C42259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759D3D86-E9D3-2E75-5746-AFEB399EDA0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B794C8D5-3932-F610-B458-6F1958FC02F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3DDBA92A-3031-25DD-77C0-74E7E1F40058}"/>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F7BF2822-C942-8724-3599-725333E5B9A1}"/>
              </a:ext>
            </a:extLst>
          </p:cNvPr>
          <p:cNvGrpSpPr/>
          <p:nvPr/>
        </p:nvGrpSpPr>
        <p:grpSpPr>
          <a:xfrm>
            <a:off x="4704295" y="5410442"/>
            <a:ext cx="510156" cy="1047114"/>
            <a:chOff x="3184098" y="5412391"/>
            <a:chExt cx="510156" cy="1047114"/>
          </a:xfrm>
        </p:grpSpPr>
        <p:sp>
          <p:nvSpPr>
            <p:cNvPr id="35" name="TextBox 34">
              <a:extLst>
                <a:ext uri="{FF2B5EF4-FFF2-40B4-BE49-F238E27FC236}">
                  <a16:creationId xmlns:a16="http://schemas.microsoft.com/office/drawing/2014/main" id="{25EE942F-7FDB-5300-B336-1C06D08FE2B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7A525546-CBFC-E355-D8F3-EAE0009127EE}"/>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5673ECBE-E5C0-68F5-B7D7-E389D4314EC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A10FC40F-8C06-9105-E918-2B12F01B99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6DDE79D1-08B6-2DCF-F7DA-4DBCDC804D44}"/>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BD49A1CE-F29E-B28D-019C-99E50D90A3F8}"/>
              </a:ext>
            </a:extLst>
          </p:cNvPr>
          <p:cNvCxnSpPr>
            <a:cxnSpLocks/>
            <a:stCxn id="50" idx="2"/>
            <a:endCxn id="43" idx="0"/>
          </p:cNvCxnSpPr>
          <p:nvPr/>
        </p:nvCxnSpPr>
        <p:spPr>
          <a:xfrm flipH="1">
            <a:off x="6889798"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089CD0E-350F-268A-0C85-4E712BA16FF1}"/>
              </a:ext>
            </a:extLst>
          </p:cNvPr>
          <p:cNvCxnSpPr>
            <a:cxnSpLocks/>
            <a:stCxn id="50" idx="2"/>
            <a:endCxn id="47" idx="0"/>
          </p:cNvCxnSpPr>
          <p:nvPr/>
        </p:nvCxnSpPr>
        <p:spPr>
          <a:xfrm>
            <a:off x="7788146"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4416CAFA-8725-8055-86A3-281A7D7D7F05}"/>
              </a:ext>
            </a:extLst>
          </p:cNvPr>
          <p:cNvGrpSpPr/>
          <p:nvPr/>
        </p:nvGrpSpPr>
        <p:grpSpPr>
          <a:xfrm>
            <a:off x="5891388" y="3845731"/>
            <a:ext cx="3673446" cy="1360100"/>
            <a:chOff x="7100716" y="4331504"/>
            <a:chExt cx="3673446" cy="1360100"/>
          </a:xfrm>
        </p:grpSpPr>
        <p:sp>
          <p:nvSpPr>
            <p:cNvPr id="46" name="TextBox 45">
              <a:extLst>
                <a:ext uri="{FF2B5EF4-FFF2-40B4-BE49-F238E27FC236}">
                  <a16:creationId xmlns:a16="http://schemas.microsoft.com/office/drawing/2014/main" id="{0D57B9DA-359B-F637-60DD-A5F0F4761CD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7A69A9B8-6529-DD6F-84D9-FB031C4BCD73}"/>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3CB67BE8-A89E-7179-D0B0-AE423EDEEE4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A093F8F8-40BC-C722-D19B-249DB9BEA0A9}"/>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231C19D4-DE50-B5BA-758E-566425C330F3}"/>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38FC3EE9-1125-D280-9BC0-920DEA4308BB}"/>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1074DDED-142B-4092-60EF-44862C940DD4}"/>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7D368B15-1B8C-8637-BF20-7D5FAC14F5DD}"/>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C8C0786F-6A0B-ED18-8F53-CEFF5407558E}"/>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A7AED54C-F826-4DC4-7996-68C25B2221F6}"/>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1DE3834C-D133-EF58-92EE-7C7947334F6B}"/>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8175D4DD-FD52-9B6F-B0A9-2E0754CC998B}"/>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0F1A0B7-A0BE-9D89-804C-444326433C5F}"/>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387249F7-8F11-50DB-E8D3-44D8366182BF}"/>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2FCFE911-1781-2C5A-DDC2-0C8B5DDF5C4C}"/>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7257CCBC-3800-D8CD-53C6-8804B03C676E}"/>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8911310-0069-D0D1-37EC-A227F13DD6C4}"/>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414DC24-999B-F393-ED40-1E3314322D62}"/>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00D701E-6BE5-926E-31BF-9368F47EB71E}"/>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00DA93-3580-9BD8-7C28-C1C670B5AE4E}"/>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525AE0B-2B05-4289-A128-3535984FE548}"/>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2A93A3-D4B2-8D1B-CF7C-69A27B66EA88}"/>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56AF21E-77CC-9787-4359-AA29B2276C7A}"/>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7FBD0F3-658F-36F9-574D-98CD9281FAF0}"/>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B1C28A3-EF88-65FC-339C-77FC740FBE3B}"/>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B84A339-DEFA-EFF1-4A09-56A092E53647}"/>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86EC89B-F66D-621B-5BC5-0294C20564FD}"/>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EB4C5558-048C-2547-5112-CE030D9C06F3}"/>
              </a:ext>
            </a:extLst>
          </p:cNvPr>
          <p:cNvCxnSpPr>
            <a:stCxn id="50" idx="2"/>
            <a:endCxn id="46" idx="0"/>
          </p:cNvCxnSpPr>
          <p:nvPr/>
        </p:nvCxnSpPr>
        <p:spPr>
          <a:xfrm>
            <a:off x="7788146"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AD2AFBF-8BF6-4E7E-AB10-0E353A396F2B}"/>
              </a:ext>
            </a:extLst>
          </p:cNvPr>
          <p:cNvCxnSpPr>
            <a:cxnSpLocks/>
            <a:stCxn id="51" idx="3"/>
            <a:endCxn id="47" idx="3"/>
          </p:cNvCxnSpPr>
          <p:nvPr/>
        </p:nvCxnSpPr>
        <p:spPr>
          <a:xfrm flipV="1">
            <a:off x="1141209"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F64BD1-8C70-6AD4-3AFC-97277E4E6A99}"/>
              </a:ext>
            </a:extLst>
          </p:cNvPr>
          <p:cNvCxnSpPr>
            <a:cxnSpLocks/>
            <a:stCxn id="75" idx="3"/>
            <a:endCxn id="74" idx="3"/>
          </p:cNvCxnSpPr>
          <p:nvPr/>
        </p:nvCxnSpPr>
        <p:spPr>
          <a:xfrm flipV="1">
            <a:off x="1141209"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4C1A679-905D-C4B1-23C1-73A9BB5ED034}"/>
              </a:ext>
            </a:extLst>
          </p:cNvPr>
          <p:cNvCxnSpPr>
            <a:cxnSpLocks/>
            <a:stCxn id="76" idx="3"/>
            <a:endCxn id="84" idx="3"/>
          </p:cNvCxnSpPr>
          <p:nvPr/>
        </p:nvCxnSpPr>
        <p:spPr>
          <a:xfrm flipV="1">
            <a:off x="1141209"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14AF5B7-2B02-8250-3137-92107B2A4D2B}"/>
              </a:ext>
            </a:extLst>
          </p:cNvPr>
          <p:cNvCxnSpPr>
            <a:cxnSpLocks/>
            <a:stCxn id="8" idx="2"/>
            <a:endCxn id="50" idx="0"/>
          </p:cNvCxnSpPr>
          <p:nvPr/>
        </p:nvCxnSpPr>
        <p:spPr>
          <a:xfrm>
            <a:off x="7788146"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7DCE725E-0628-3E18-6E33-4CBAADCDF4EA}"/>
              </a:ext>
            </a:extLst>
          </p:cNvPr>
          <p:cNvGrpSpPr/>
          <p:nvPr/>
        </p:nvGrpSpPr>
        <p:grpSpPr>
          <a:xfrm>
            <a:off x="5889817" y="5410442"/>
            <a:ext cx="510156" cy="1047114"/>
            <a:chOff x="2645804" y="5385826"/>
            <a:chExt cx="510156" cy="1047114"/>
          </a:xfrm>
        </p:grpSpPr>
        <p:sp>
          <p:nvSpPr>
            <p:cNvPr id="148" name="TextBox 147">
              <a:extLst>
                <a:ext uri="{FF2B5EF4-FFF2-40B4-BE49-F238E27FC236}">
                  <a16:creationId xmlns:a16="http://schemas.microsoft.com/office/drawing/2014/main" id="{17D2EC4D-5F75-D960-BCAB-529122DDF22C}"/>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E9837F53-6F11-BD72-50E0-198189FC1BE3}"/>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885C2B5-695D-B927-5CDF-FC6D3EE11E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A67CDD13-ADDB-C884-E0DC-884B4CD340B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AF3CD4AA-66EB-33DD-DACD-DBD3C8ECA64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FC6D472F-021A-5A1F-DE5C-45482A989781}"/>
              </a:ext>
            </a:extLst>
          </p:cNvPr>
          <p:cNvGrpSpPr/>
          <p:nvPr/>
        </p:nvGrpSpPr>
        <p:grpSpPr>
          <a:xfrm>
            <a:off x="6478445" y="5410442"/>
            <a:ext cx="510156" cy="1047114"/>
            <a:chOff x="3184098" y="5412391"/>
            <a:chExt cx="510156" cy="1047114"/>
          </a:xfrm>
        </p:grpSpPr>
        <p:sp>
          <p:nvSpPr>
            <p:cNvPr id="154" name="TextBox 153">
              <a:extLst>
                <a:ext uri="{FF2B5EF4-FFF2-40B4-BE49-F238E27FC236}">
                  <a16:creationId xmlns:a16="http://schemas.microsoft.com/office/drawing/2014/main" id="{BE95D720-E1EA-5591-0CB1-D4F51ED4435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D44D9662-31A5-1F80-4F87-967A18CC273C}"/>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B494EB41-9386-9588-EB77-FDD2B4E62D6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B8DE8B9F-8814-E45A-0B15-7C50E95A3274}"/>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E39239EB-A90C-725F-AC6B-EE3AC142A31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D5260C81-DAB4-3910-246F-883FA5F76DB3}"/>
              </a:ext>
            </a:extLst>
          </p:cNvPr>
          <p:cNvGrpSpPr/>
          <p:nvPr/>
        </p:nvGrpSpPr>
        <p:grpSpPr>
          <a:xfrm>
            <a:off x="7160453" y="5410442"/>
            <a:ext cx="510156" cy="1047114"/>
            <a:chOff x="3184098" y="5412391"/>
            <a:chExt cx="510156" cy="1047114"/>
          </a:xfrm>
        </p:grpSpPr>
        <p:sp>
          <p:nvSpPr>
            <p:cNvPr id="160" name="TextBox 159">
              <a:extLst>
                <a:ext uri="{FF2B5EF4-FFF2-40B4-BE49-F238E27FC236}">
                  <a16:creationId xmlns:a16="http://schemas.microsoft.com/office/drawing/2014/main" id="{325E7B3B-02FB-724A-4B2B-30371F0C892D}"/>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3572B14C-FBB3-580D-ED6B-279824AAE38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EB2217A9-AF5A-2C50-F359-5735742D260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D3A4187-78F3-1AD6-ED97-A634C48F1B2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1DA39EAE-9E0A-165F-0864-35E984DFBF7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8F721553-2FB0-256D-0880-49E2688B7195}"/>
              </a:ext>
            </a:extLst>
          </p:cNvPr>
          <p:cNvGrpSpPr/>
          <p:nvPr/>
        </p:nvGrpSpPr>
        <p:grpSpPr>
          <a:xfrm>
            <a:off x="7776953" y="5410442"/>
            <a:ext cx="510156" cy="1047114"/>
            <a:chOff x="3184098" y="5412391"/>
            <a:chExt cx="510156" cy="1047114"/>
          </a:xfrm>
        </p:grpSpPr>
        <p:sp>
          <p:nvSpPr>
            <p:cNvPr id="166" name="TextBox 165">
              <a:extLst>
                <a:ext uri="{FF2B5EF4-FFF2-40B4-BE49-F238E27FC236}">
                  <a16:creationId xmlns:a16="http://schemas.microsoft.com/office/drawing/2014/main" id="{B285AF7D-7219-7325-9E81-F0E8B870A58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462DD157-09D8-D6BC-9907-640E15070F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96EFD0B0-3550-06D0-051B-D4887B89461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5706907A-CEFA-0C14-AFF8-95E15479AF0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BE3B8351-620E-4C2F-86BD-30BC2D9DE1C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D64B2327-067F-1351-6AB6-05A253A1B6CF}"/>
              </a:ext>
            </a:extLst>
          </p:cNvPr>
          <p:cNvGrpSpPr/>
          <p:nvPr/>
        </p:nvGrpSpPr>
        <p:grpSpPr>
          <a:xfrm>
            <a:off x="8457661" y="5410442"/>
            <a:ext cx="526934" cy="1047114"/>
            <a:chOff x="3184098" y="5412391"/>
            <a:chExt cx="526934" cy="1047114"/>
          </a:xfrm>
        </p:grpSpPr>
        <p:sp>
          <p:nvSpPr>
            <p:cNvPr id="172" name="TextBox 171">
              <a:extLst>
                <a:ext uri="{FF2B5EF4-FFF2-40B4-BE49-F238E27FC236}">
                  <a16:creationId xmlns:a16="http://schemas.microsoft.com/office/drawing/2014/main" id="{2E41E65E-8EFC-A34C-4997-BEFAE681DDB4}"/>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E01A7298-2A6B-77D3-B319-DA1C222A16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79D51E3D-BEF6-2A10-3266-98A8BB0FD746}"/>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C1B1CB0A-7C55-572D-B1EA-7A9AEF89414B}"/>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51D6A08E-B69C-B0CB-DFC3-5BF916CAB9C4}"/>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2DECADAF-0B6B-6E89-B717-5EC98BD75050}"/>
              </a:ext>
            </a:extLst>
          </p:cNvPr>
          <p:cNvGrpSpPr/>
          <p:nvPr/>
        </p:nvGrpSpPr>
        <p:grpSpPr>
          <a:xfrm>
            <a:off x="9097601" y="5410442"/>
            <a:ext cx="510156" cy="1047114"/>
            <a:chOff x="3184098" y="5412391"/>
            <a:chExt cx="510156" cy="1047114"/>
          </a:xfrm>
        </p:grpSpPr>
        <p:sp>
          <p:nvSpPr>
            <p:cNvPr id="178" name="TextBox 177">
              <a:extLst>
                <a:ext uri="{FF2B5EF4-FFF2-40B4-BE49-F238E27FC236}">
                  <a16:creationId xmlns:a16="http://schemas.microsoft.com/office/drawing/2014/main" id="{DEB3FFB8-CE13-2C3E-CBA2-518491A04D2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F49FF732-F8BF-D45C-F38C-874DE1D8B2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2B6298BA-63D7-4927-A9D1-513810BE9C72}"/>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B6420139-1BA3-9DA2-BA57-2AA84E30356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751A1666-DFFA-71FA-D5F7-CF36FDC893C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
        <p:nvSpPr>
          <p:cNvPr id="41" name="TextBox 40">
            <a:extLst>
              <a:ext uri="{FF2B5EF4-FFF2-40B4-BE49-F238E27FC236}">
                <a16:creationId xmlns:a16="http://schemas.microsoft.com/office/drawing/2014/main" id="{0B289F82-4574-3273-251C-F4BEA441C3FA}"/>
              </a:ext>
            </a:extLst>
          </p:cNvPr>
          <p:cNvSpPr txBox="1"/>
          <p:nvPr/>
        </p:nvSpPr>
        <p:spPr>
          <a:xfrm>
            <a:off x="1806712" y="1246899"/>
            <a:ext cx="3010761" cy="6247864"/>
          </a:xfrm>
          <a:prstGeom prst="rect">
            <a:avLst/>
          </a:prstGeom>
          <a:noFill/>
        </p:spPr>
        <p:txBody>
          <a:bodyPr wrap="none" rtlCol="0">
            <a:spAutoFit/>
          </a:bodyPr>
          <a:lstStyle/>
          <a:p>
            <a:r>
              <a:rPr lang="en-US" sz="40000" b="1" dirty="0">
                <a:solidFill>
                  <a:srgbClr val="FF0000"/>
                </a:solidFill>
              </a:rPr>
              <a:t>X</a:t>
            </a:r>
          </a:p>
        </p:txBody>
      </p:sp>
      <p:sp>
        <p:nvSpPr>
          <p:cNvPr id="42" name="TextBox 41">
            <a:extLst>
              <a:ext uri="{FF2B5EF4-FFF2-40B4-BE49-F238E27FC236}">
                <a16:creationId xmlns:a16="http://schemas.microsoft.com/office/drawing/2014/main" id="{1306DEB3-C5CF-7EE4-6F76-67F6651FAD44}"/>
              </a:ext>
            </a:extLst>
          </p:cNvPr>
          <p:cNvSpPr txBox="1"/>
          <p:nvPr/>
        </p:nvSpPr>
        <p:spPr>
          <a:xfrm>
            <a:off x="5836494" y="3425397"/>
            <a:ext cx="1244251" cy="2400657"/>
          </a:xfrm>
          <a:prstGeom prst="rect">
            <a:avLst/>
          </a:prstGeom>
          <a:noFill/>
        </p:spPr>
        <p:txBody>
          <a:bodyPr wrap="none" rtlCol="0">
            <a:spAutoFit/>
          </a:bodyPr>
          <a:lstStyle/>
          <a:p>
            <a:r>
              <a:rPr lang="en-US" sz="15000" b="1" dirty="0">
                <a:solidFill>
                  <a:srgbClr val="FF0000"/>
                </a:solidFill>
              </a:rPr>
              <a:t>X</a:t>
            </a:r>
          </a:p>
        </p:txBody>
      </p:sp>
      <p:sp>
        <p:nvSpPr>
          <p:cNvPr id="88" name="TextBox 87">
            <a:extLst>
              <a:ext uri="{FF2B5EF4-FFF2-40B4-BE49-F238E27FC236}">
                <a16:creationId xmlns:a16="http://schemas.microsoft.com/office/drawing/2014/main" id="{6FE2F204-67DC-F999-CD9C-5E73AB87FAEA}"/>
              </a:ext>
            </a:extLst>
          </p:cNvPr>
          <p:cNvSpPr txBox="1"/>
          <p:nvPr/>
        </p:nvSpPr>
        <p:spPr>
          <a:xfrm>
            <a:off x="2170441" y="2574879"/>
            <a:ext cx="2074735" cy="307777"/>
          </a:xfrm>
          <a:prstGeom prst="rect">
            <a:avLst/>
          </a:prstGeom>
          <a:solidFill>
            <a:schemeClr val="bg1">
              <a:lumMod val="95000"/>
            </a:schemeClr>
          </a:solidFill>
        </p:spPr>
        <p:txBody>
          <a:bodyPr wrap="none" rtlCol="0">
            <a:spAutoFit/>
          </a:bodyPr>
          <a:lstStyle/>
          <a:p>
            <a:r>
              <a:rPr lang="en-US" sz="1400" i="1" dirty="0"/>
              <a:t>J1 is incompatible with J1’</a:t>
            </a:r>
          </a:p>
        </p:txBody>
      </p:sp>
      <p:sp>
        <p:nvSpPr>
          <p:cNvPr id="109" name="TextBox 108">
            <a:extLst>
              <a:ext uri="{FF2B5EF4-FFF2-40B4-BE49-F238E27FC236}">
                <a16:creationId xmlns:a16="http://schemas.microsoft.com/office/drawing/2014/main" id="{8A50C9FD-00EB-761D-E4F8-736037C20D08}"/>
              </a:ext>
            </a:extLst>
          </p:cNvPr>
          <p:cNvSpPr txBox="1"/>
          <p:nvPr/>
        </p:nvSpPr>
        <p:spPr>
          <a:xfrm>
            <a:off x="4885234" y="3557816"/>
            <a:ext cx="2122825" cy="307777"/>
          </a:xfrm>
          <a:prstGeom prst="rect">
            <a:avLst/>
          </a:prstGeom>
          <a:solidFill>
            <a:schemeClr val="bg1">
              <a:lumMod val="95000"/>
            </a:schemeClr>
          </a:solidFill>
        </p:spPr>
        <p:txBody>
          <a:bodyPr wrap="none" rtlCol="0">
            <a:spAutoFit/>
          </a:bodyPr>
          <a:lstStyle/>
          <a:p>
            <a:r>
              <a:rPr lang="en-US" sz="1400" i="1" dirty="0"/>
              <a:t>S1 is incompatible with S1’</a:t>
            </a:r>
          </a:p>
        </p:txBody>
      </p:sp>
      <p:sp>
        <p:nvSpPr>
          <p:cNvPr id="112" name="TextBox 111">
            <a:extLst>
              <a:ext uri="{FF2B5EF4-FFF2-40B4-BE49-F238E27FC236}">
                <a16:creationId xmlns:a16="http://schemas.microsoft.com/office/drawing/2014/main" id="{81CF9975-EE6D-6979-6984-873C6C805BD4}"/>
              </a:ext>
            </a:extLst>
          </p:cNvPr>
          <p:cNvSpPr txBox="1"/>
          <p:nvPr/>
        </p:nvSpPr>
        <p:spPr>
          <a:xfrm>
            <a:off x="9544398" y="2761879"/>
            <a:ext cx="2433426" cy="1200329"/>
          </a:xfrm>
          <a:prstGeom prst="rect">
            <a:avLst/>
          </a:prstGeom>
          <a:solidFill>
            <a:schemeClr val="bg1">
              <a:lumMod val="95000"/>
            </a:schemeClr>
          </a:solidFill>
        </p:spPr>
        <p:txBody>
          <a:bodyPr wrap="square" rtlCol="0">
            <a:spAutoFit/>
          </a:bodyPr>
          <a:lstStyle/>
          <a:p>
            <a:r>
              <a:rPr lang="en-US" b="1" dirty="0"/>
              <a:t>Result</a:t>
            </a:r>
            <a:r>
              <a:rPr lang="en-US" dirty="0"/>
              <a:t>: Search space is reduced from 12 assignments to 4 assignments.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6029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40E8F-7D35-F6B6-17C2-E102CE1A01D1}"/>
              </a:ext>
            </a:extLst>
          </p:cNvPr>
          <p:cNvSpPr>
            <a:spLocks noGrp="1"/>
          </p:cNvSpPr>
          <p:nvPr>
            <p:ph type="title"/>
          </p:nvPr>
        </p:nvSpPr>
        <p:spPr/>
        <p:txBody>
          <a:bodyPr/>
          <a:lstStyle/>
          <a:p>
            <a:r>
              <a:rPr lang="en-US" dirty="0"/>
              <a:t>Finding Compatible Assignments</a:t>
            </a:r>
          </a:p>
        </p:txBody>
      </p:sp>
      <p:sp>
        <p:nvSpPr>
          <p:cNvPr id="4" name="Content Placeholder 3">
            <a:extLst>
              <a:ext uri="{FF2B5EF4-FFF2-40B4-BE49-F238E27FC236}">
                <a16:creationId xmlns:a16="http://schemas.microsoft.com/office/drawing/2014/main" id="{5880C9F9-4E36-57B4-F9F1-69E63DE66E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790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864615-873D-BF87-FF21-840CE324ABDE}"/>
                  </a:ext>
                </a:extLst>
              </p:cNvPr>
              <p:cNvSpPr txBox="1"/>
              <p:nvPr/>
            </p:nvSpPr>
            <p:spPr>
              <a:xfrm>
                <a:off x="533930" y="1152139"/>
                <a:ext cx="8966109" cy="1754326"/>
              </a:xfrm>
              <a:prstGeom prst="rect">
                <a:avLst/>
              </a:prstGeom>
              <a:noFill/>
            </p:spPr>
            <p:txBody>
              <a:bodyPr wrap="none" rtlCol="0">
                <a:spAutoFit/>
              </a:bodyPr>
              <a:lstStyle/>
              <a:p>
                <a:r>
                  <a:rPr lang="en-US" dirty="0"/>
                  <a:t>Counts of </a:t>
                </a:r>
                <a:r>
                  <a:rPr lang="en-US" b="1" i="1" dirty="0"/>
                  <a:t>value criteria </a:t>
                </a:r>
                <a:r>
                  <a:rPr lang="en-US" dirty="0"/>
                  <a:t>for a column/row;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dirty="0"/>
                  <a:t>An </a:t>
                </a:r>
                <a:r>
                  <a:rPr lang="en-US" b="1" i="1" dirty="0"/>
                  <a:t>order independent encoding (OIE) </a:t>
                </a:r>
                <a:r>
                  <a:rPr lang="en-US" dirty="0"/>
                  <a:t>for an array is counts for the value criteria for the array.</a:t>
                </a:r>
              </a:p>
              <a:p>
                <a:r>
                  <a:rPr lang="en-US" dirty="0"/>
                  <a:t>OIE: #(&lt;0) + 1e3*(# ==0) + 1e6*(# &gt; 0); e.g., 1 + 0*1e3 + 1*1e6 = 2,000,001</a:t>
                </a:r>
              </a:p>
            </p:txBody>
          </p:sp>
        </mc:Choice>
        <mc:Fallback xmlns="">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533930" y="1152139"/>
                <a:ext cx="8966109" cy="1754326"/>
              </a:xfrm>
              <a:prstGeom prst="rect">
                <a:avLst/>
              </a:prstGeom>
              <a:blipFill>
                <a:blip r:embed="rId6"/>
                <a:stretch>
                  <a:fillRect l="-708" t="-1439" b="-5036"/>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xmlns="">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xmlns="">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848182" cy="1325563"/>
          </a:xfrm>
        </p:spPr>
        <p:txBody>
          <a:bodyPr>
            <a:normAutofit/>
          </a:bodyPr>
          <a:lstStyle/>
          <a:p>
            <a:r>
              <a:rPr lang="en-US" sz="3600" b="1" dirty="0">
                <a:latin typeface="+mn-lt"/>
              </a:rPr>
              <a:t>Definitions of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5484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0EDA891-E54F-F7A8-0FBE-85A0F339B1E8}"/>
              </a:ext>
            </a:extLst>
          </p:cNvPr>
          <p:cNvSpPr>
            <a:spLocks noGrp="1"/>
          </p:cNvSpPr>
          <p:nvPr>
            <p:ph idx="1"/>
          </p:nvPr>
        </p:nvSpPr>
        <p:spPr/>
        <p:txBody>
          <a:bodyPr/>
          <a:lstStyle/>
          <a:p>
            <a:endParaRPr lang="en-US"/>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9341-478A-79F1-0E61-E7611FEEFC65}"/>
              </a:ext>
            </a:extLst>
          </p:cNvPr>
          <p:cNvSpPr>
            <a:spLocks noGrp="1"/>
          </p:cNvSpPr>
          <p:nvPr>
            <p:ph type="title"/>
          </p:nvPr>
        </p:nvSpPr>
        <p:spPr/>
        <p:txBody>
          <a:bodyPr/>
          <a:lstStyle/>
          <a:p>
            <a:r>
              <a:rPr lang="en-US" dirty="0"/>
              <a:t>Detecting Structurally Identical Subsets</a:t>
            </a:r>
          </a:p>
        </p:txBody>
      </p:sp>
      <p:sp>
        <p:nvSpPr>
          <p:cNvPr id="3" name="Content Placeholder 2">
            <a:extLst>
              <a:ext uri="{FF2B5EF4-FFF2-40B4-BE49-F238E27FC236}">
                <a16:creationId xmlns:a16="http://schemas.microsoft.com/office/drawing/2014/main" id="{D7A8EFAC-0D43-4EFC-BB5F-5E0482F81040}"/>
              </a:ext>
            </a:extLst>
          </p:cNvPr>
          <p:cNvSpPr>
            <a:spLocks noGrp="1"/>
          </p:cNvSpPr>
          <p:nvPr>
            <p:ph idx="1"/>
          </p:nvPr>
        </p:nvSpPr>
        <p:spPr/>
        <p:txBody>
          <a:bodyPr/>
          <a:lstStyle/>
          <a:p>
            <a:r>
              <a:rPr lang="en-US" dirty="0"/>
              <a:t>Problem description</a:t>
            </a:r>
          </a:p>
          <a:p>
            <a:r>
              <a:rPr lang="en-US" dirty="0"/>
              <a:t>Why it’s interesting</a:t>
            </a:r>
          </a:p>
          <a:p>
            <a:pPr lvl="1"/>
            <a:r>
              <a:rPr lang="en-US" dirty="0"/>
              <a:t>Are simple oscillators embedded in complex oscillators?</a:t>
            </a:r>
          </a:p>
          <a:p>
            <a:r>
              <a:rPr lang="en-US" dirty="0"/>
              <a:t>Computational complexity</a:t>
            </a:r>
          </a:p>
        </p:txBody>
      </p:sp>
    </p:spTree>
    <p:extLst>
      <p:ext uri="{BB962C8B-B14F-4D97-AF65-F5344CB8AC3E}">
        <p14:creationId xmlns:p14="http://schemas.microsoft.com/office/powerpoint/2010/main" val="1823501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378E-7A03-6734-3848-23FC6E4483D9}"/>
              </a:ext>
            </a:extLst>
          </p:cNvPr>
          <p:cNvSpPr>
            <a:spLocks noGrp="1"/>
          </p:cNvSpPr>
          <p:nvPr>
            <p:ph type="title"/>
          </p:nvPr>
        </p:nvSpPr>
        <p:spPr>
          <a:xfrm>
            <a:off x="354725" y="299812"/>
            <a:ext cx="10515600" cy="636281"/>
          </a:xfrm>
        </p:spPr>
        <p:txBody>
          <a:bodyPr>
            <a:normAutofit/>
          </a:bodyPr>
          <a:lstStyle/>
          <a:p>
            <a:r>
              <a:rPr lang="en-US" dirty="0"/>
              <a:t>Structural Subnets</a:t>
            </a:r>
          </a:p>
        </p:txBody>
      </p:sp>
      <p:sp>
        <p:nvSpPr>
          <p:cNvPr id="3" name="Content Placeholder 2">
            <a:extLst>
              <a:ext uri="{FF2B5EF4-FFF2-40B4-BE49-F238E27FC236}">
                <a16:creationId xmlns:a16="http://schemas.microsoft.com/office/drawing/2014/main" id="{26758399-2116-BEEF-968F-8BEF2ED11FB3}"/>
              </a:ext>
            </a:extLst>
          </p:cNvPr>
          <p:cNvSpPr>
            <a:spLocks noGrp="1"/>
          </p:cNvSpPr>
          <p:nvPr>
            <p:ph idx="1"/>
          </p:nvPr>
        </p:nvSpPr>
        <p:spPr>
          <a:xfrm>
            <a:off x="8778701" y="3414454"/>
            <a:ext cx="3260834" cy="1164709"/>
          </a:xfrm>
        </p:spPr>
        <p:txBody>
          <a:bodyPr>
            <a:normAutofit fontScale="85000" lnSpcReduction="20000"/>
          </a:bodyPr>
          <a:lstStyle/>
          <a:p>
            <a:pPr marL="0" indent="0">
              <a:buNone/>
            </a:pPr>
            <a:r>
              <a:rPr lang="en-US" dirty="0"/>
              <a:t>B is a subnet of A with</a:t>
            </a:r>
          </a:p>
          <a:p>
            <a:r>
              <a:rPr lang="en-US" dirty="0">
                <a:latin typeface="Courier New" panose="02070309020205020404" pitchFamily="49" charset="0"/>
                <a:cs typeface="Courier New" panose="02070309020205020404" pitchFamily="49" charset="0"/>
              </a:rPr>
              <a:t>S1=Sp2, S2=Sp2</a:t>
            </a:r>
          </a:p>
          <a:p>
            <a:r>
              <a:rPr lang="en-US" dirty="0">
                <a:latin typeface="Courier New" panose="02070309020205020404" pitchFamily="49" charset="0"/>
                <a:cs typeface="Courier New" panose="02070309020205020404" pitchFamily="49" charset="0"/>
              </a:rPr>
              <a:t>J3=Jp1, J4=Jp2</a:t>
            </a:r>
          </a:p>
        </p:txBody>
      </p:sp>
      <p:sp>
        <p:nvSpPr>
          <p:cNvPr id="34" name="TextBox 33">
            <a:extLst>
              <a:ext uri="{FF2B5EF4-FFF2-40B4-BE49-F238E27FC236}">
                <a16:creationId xmlns:a16="http://schemas.microsoft.com/office/drawing/2014/main" id="{AC8E4C97-D9CD-AAC4-1C93-D4634648FBEB}"/>
              </a:ext>
            </a:extLst>
          </p:cNvPr>
          <p:cNvSpPr txBox="1"/>
          <p:nvPr/>
        </p:nvSpPr>
        <p:spPr>
          <a:xfrm>
            <a:off x="2472287" y="2968439"/>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grpSp>
        <p:nvGrpSpPr>
          <p:cNvPr id="42" name="Group 41">
            <a:extLst>
              <a:ext uri="{FF2B5EF4-FFF2-40B4-BE49-F238E27FC236}">
                <a16:creationId xmlns:a16="http://schemas.microsoft.com/office/drawing/2014/main" id="{6C9663D1-61B2-E0B5-6C3F-BC2F9D67B011}"/>
              </a:ext>
            </a:extLst>
          </p:cNvPr>
          <p:cNvGrpSpPr/>
          <p:nvPr/>
        </p:nvGrpSpPr>
        <p:grpSpPr>
          <a:xfrm>
            <a:off x="2472287" y="4276656"/>
            <a:ext cx="2257095" cy="1432719"/>
            <a:chOff x="5428593" y="1942572"/>
            <a:chExt cx="2257095" cy="1432719"/>
          </a:xfrm>
        </p:grpSpPr>
        <p:sp>
          <p:nvSpPr>
            <p:cNvPr id="22" name="TextBox 21">
              <a:extLst>
                <a:ext uri="{FF2B5EF4-FFF2-40B4-BE49-F238E27FC236}">
                  <a16:creationId xmlns:a16="http://schemas.microsoft.com/office/drawing/2014/main" id="{B14D2AE8-3430-DA29-8FF4-FCF94D193EA0}"/>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3" name="TextBox 22">
              <a:extLst>
                <a:ext uri="{FF2B5EF4-FFF2-40B4-BE49-F238E27FC236}">
                  <a16:creationId xmlns:a16="http://schemas.microsoft.com/office/drawing/2014/main" id="{E8CB6AD1-874B-938C-D962-2621F7A308C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3127AE00-E8A3-F37B-F97C-2178D9E4126C}"/>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 name="TextBox 24">
              <a:extLst>
                <a:ext uri="{FF2B5EF4-FFF2-40B4-BE49-F238E27FC236}">
                  <a16:creationId xmlns:a16="http://schemas.microsoft.com/office/drawing/2014/main" id="{E977CCFA-A1F4-1D09-5600-6E75341A9930}"/>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 name="TextBox 25">
              <a:extLst>
                <a:ext uri="{FF2B5EF4-FFF2-40B4-BE49-F238E27FC236}">
                  <a16:creationId xmlns:a16="http://schemas.microsoft.com/office/drawing/2014/main" id="{5583629A-1474-9598-7EE2-0F573A209E2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 name="TextBox 26">
              <a:extLst>
                <a:ext uri="{FF2B5EF4-FFF2-40B4-BE49-F238E27FC236}">
                  <a16:creationId xmlns:a16="http://schemas.microsoft.com/office/drawing/2014/main" id="{779FEA59-B5E1-D04E-A42C-92BD733234B1}"/>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 name="TextBox 27">
              <a:extLst>
                <a:ext uri="{FF2B5EF4-FFF2-40B4-BE49-F238E27FC236}">
                  <a16:creationId xmlns:a16="http://schemas.microsoft.com/office/drawing/2014/main" id="{EBA32BBD-0A44-057C-C82C-906BC7582DC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 name="TextBox 28">
              <a:extLst>
                <a:ext uri="{FF2B5EF4-FFF2-40B4-BE49-F238E27FC236}">
                  <a16:creationId xmlns:a16="http://schemas.microsoft.com/office/drawing/2014/main" id="{7E2BC22A-6DCA-DC82-3E2A-1E56CC69672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 name="TextBox 29">
              <a:extLst>
                <a:ext uri="{FF2B5EF4-FFF2-40B4-BE49-F238E27FC236}">
                  <a16:creationId xmlns:a16="http://schemas.microsoft.com/office/drawing/2014/main" id="{7CC46EF3-5102-43BD-E194-0AF5E08FDCD5}"/>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 name="TextBox 30">
              <a:extLst>
                <a:ext uri="{FF2B5EF4-FFF2-40B4-BE49-F238E27FC236}">
                  <a16:creationId xmlns:a16="http://schemas.microsoft.com/office/drawing/2014/main" id="{17F45E0E-D576-C154-8368-1448AB539888}"/>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 name="TextBox 31">
              <a:extLst>
                <a:ext uri="{FF2B5EF4-FFF2-40B4-BE49-F238E27FC236}">
                  <a16:creationId xmlns:a16="http://schemas.microsoft.com/office/drawing/2014/main" id="{D8CACC22-28BB-6F6B-47AB-9498435799EB}"/>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3" name="TextBox 32">
              <a:extLst>
                <a:ext uri="{FF2B5EF4-FFF2-40B4-BE49-F238E27FC236}">
                  <a16:creationId xmlns:a16="http://schemas.microsoft.com/office/drawing/2014/main" id="{EA814361-FBA9-202C-80B6-03FF5892C07E}"/>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 name="TextBox 34">
              <a:extLst>
                <a:ext uri="{FF2B5EF4-FFF2-40B4-BE49-F238E27FC236}">
                  <a16:creationId xmlns:a16="http://schemas.microsoft.com/office/drawing/2014/main" id="{8BFC97BB-5984-FA14-1E5B-D7E255A328F9}"/>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36" name="TextBox 35">
              <a:extLst>
                <a:ext uri="{FF2B5EF4-FFF2-40B4-BE49-F238E27FC236}">
                  <a16:creationId xmlns:a16="http://schemas.microsoft.com/office/drawing/2014/main" id="{CED1EFD8-002D-9CF4-C196-C5C9C2CB7C67}"/>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37" name="TextBox 36">
              <a:extLst>
                <a:ext uri="{FF2B5EF4-FFF2-40B4-BE49-F238E27FC236}">
                  <a16:creationId xmlns:a16="http://schemas.microsoft.com/office/drawing/2014/main" id="{752D873D-D51F-FF8E-2140-E01720616FA0}"/>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38" name="TextBox 37">
              <a:extLst>
                <a:ext uri="{FF2B5EF4-FFF2-40B4-BE49-F238E27FC236}">
                  <a16:creationId xmlns:a16="http://schemas.microsoft.com/office/drawing/2014/main" id="{CAD8B9FB-9DE8-2964-CEF7-B11D8185FFCC}"/>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39" name="TextBox 38">
              <a:extLst>
                <a:ext uri="{FF2B5EF4-FFF2-40B4-BE49-F238E27FC236}">
                  <a16:creationId xmlns:a16="http://schemas.microsoft.com/office/drawing/2014/main" id="{8E324CCA-D069-A39D-48D3-C7EE82BF3459}"/>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0" name="TextBox 39">
              <a:extLst>
                <a:ext uri="{FF2B5EF4-FFF2-40B4-BE49-F238E27FC236}">
                  <a16:creationId xmlns:a16="http://schemas.microsoft.com/office/drawing/2014/main" id="{DE1386B4-FAF6-6095-17F9-1935D93704D5}"/>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1" name="TextBox 40">
              <a:extLst>
                <a:ext uri="{FF2B5EF4-FFF2-40B4-BE49-F238E27FC236}">
                  <a16:creationId xmlns:a16="http://schemas.microsoft.com/office/drawing/2014/main" id="{08EE143C-B3BE-B853-994E-71DDC7E4EA15}"/>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63" name="Group 62">
            <a:extLst>
              <a:ext uri="{FF2B5EF4-FFF2-40B4-BE49-F238E27FC236}">
                <a16:creationId xmlns:a16="http://schemas.microsoft.com/office/drawing/2014/main" id="{B19FBCD9-92E2-2B53-5678-13F48B492E19}"/>
              </a:ext>
            </a:extLst>
          </p:cNvPr>
          <p:cNvGrpSpPr/>
          <p:nvPr/>
        </p:nvGrpSpPr>
        <p:grpSpPr>
          <a:xfrm>
            <a:off x="5912425" y="4381873"/>
            <a:ext cx="1565788" cy="1061310"/>
            <a:chOff x="2271516" y="2075470"/>
            <a:chExt cx="1565788" cy="1061310"/>
          </a:xfrm>
        </p:grpSpPr>
        <p:sp>
          <p:nvSpPr>
            <p:cNvPr id="50" name="TextBox 49">
              <a:extLst>
                <a:ext uri="{FF2B5EF4-FFF2-40B4-BE49-F238E27FC236}">
                  <a16:creationId xmlns:a16="http://schemas.microsoft.com/office/drawing/2014/main" id="{4BDD1441-E270-C5F0-47F8-F3566C579723}"/>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1" name="TextBox 50">
              <a:extLst>
                <a:ext uri="{FF2B5EF4-FFF2-40B4-BE49-F238E27FC236}">
                  <a16:creationId xmlns:a16="http://schemas.microsoft.com/office/drawing/2014/main" id="{9F41C93A-B276-9C09-74B2-A2791C27436A}"/>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5EC15675-3FB0-8800-E872-4CE545837F5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4" name="TextBox 53">
              <a:extLst>
                <a:ext uri="{FF2B5EF4-FFF2-40B4-BE49-F238E27FC236}">
                  <a16:creationId xmlns:a16="http://schemas.microsoft.com/office/drawing/2014/main" id="{54F728EF-1CE4-96A5-9311-4365997DE31F}"/>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22C3B257-D625-4CA6-549F-7AEC1518E609}"/>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58" name="TextBox 57">
              <a:extLst>
                <a:ext uri="{FF2B5EF4-FFF2-40B4-BE49-F238E27FC236}">
                  <a16:creationId xmlns:a16="http://schemas.microsoft.com/office/drawing/2014/main" id="{A50D56B6-4A56-4E8B-7170-CDACF14827A0}"/>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59" name="TextBox 58">
              <a:extLst>
                <a:ext uri="{FF2B5EF4-FFF2-40B4-BE49-F238E27FC236}">
                  <a16:creationId xmlns:a16="http://schemas.microsoft.com/office/drawing/2014/main" id="{4765F4C5-7D93-134B-69CB-9357EE15647F}"/>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0" name="TextBox 59">
              <a:extLst>
                <a:ext uri="{FF2B5EF4-FFF2-40B4-BE49-F238E27FC236}">
                  <a16:creationId xmlns:a16="http://schemas.microsoft.com/office/drawing/2014/main" id="{723E9CF2-D88D-131C-B3EC-FD6D83D95303}"/>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62" name="TextBox 61">
            <a:extLst>
              <a:ext uri="{FF2B5EF4-FFF2-40B4-BE49-F238E27FC236}">
                <a16:creationId xmlns:a16="http://schemas.microsoft.com/office/drawing/2014/main" id="{3B46F26E-5AE0-4D4D-AC1B-A490909AD3FA}"/>
              </a:ext>
            </a:extLst>
          </p:cNvPr>
          <p:cNvSpPr txBox="1"/>
          <p:nvPr/>
        </p:nvSpPr>
        <p:spPr>
          <a:xfrm>
            <a:off x="5808314" y="2968439"/>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64" name="TextBox 63">
            <a:extLst>
              <a:ext uri="{FF2B5EF4-FFF2-40B4-BE49-F238E27FC236}">
                <a16:creationId xmlns:a16="http://schemas.microsoft.com/office/drawing/2014/main" id="{5F6829B5-778F-7DC5-33F5-8B219D5C32C2}"/>
              </a:ext>
            </a:extLst>
          </p:cNvPr>
          <p:cNvSpPr txBox="1"/>
          <p:nvPr/>
        </p:nvSpPr>
        <p:spPr>
          <a:xfrm>
            <a:off x="2743200" y="2556680"/>
            <a:ext cx="1323760" cy="400110"/>
          </a:xfrm>
          <a:prstGeom prst="rect">
            <a:avLst/>
          </a:prstGeom>
          <a:noFill/>
        </p:spPr>
        <p:txBody>
          <a:bodyPr wrap="none" rtlCol="0">
            <a:spAutoFit/>
          </a:bodyPr>
          <a:lstStyle/>
          <a:p>
            <a:r>
              <a:rPr lang="en-US" sz="2000" b="1" dirty="0"/>
              <a:t>Network A</a:t>
            </a:r>
          </a:p>
        </p:txBody>
      </p:sp>
      <p:sp>
        <p:nvSpPr>
          <p:cNvPr id="65" name="TextBox 64">
            <a:extLst>
              <a:ext uri="{FF2B5EF4-FFF2-40B4-BE49-F238E27FC236}">
                <a16:creationId xmlns:a16="http://schemas.microsoft.com/office/drawing/2014/main" id="{A688138F-059F-25AA-B2B5-5B812D803986}"/>
              </a:ext>
            </a:extLst>
          </p:cNvPr>
          <p:cNvSpPr txBox="1"/>
          <p:nvPr/>
        </p:nvSpPr>
        <p:spPr>
          <a:xfrm>
            <a:off x="5914780" y="2556680"/>
            <a:ext cx="1312539" cy="400110"/>
          </a:xfrm>
          <a:prstGeom prst="rect">
            <a:avLst/>
          </a:prstGeom>
          <a:noFill/>
        </p:spPr>
        <p:txBody>
          <a:bodyPr wrap="none" rtlCol="0">
            <a:spAutoFit/>
          </a:bodyPr>
          <a:lstStyle/>
          <a:p>
            <a:r>
              <a:rPr lang="en-US" sz="2000" b="1" dirty="0"/>
              <a:t>Network B</a:t>
            </a:r>
          </a:p>
        </p:txBody>
      </p:sp>
      <p:sp>
        <p:nvSpPr>
          <p:cNvPr id="66" name="TextBox 65">
            <a:extLst>
              <a:ext uri="{FF2B5EF4-FFF2-40B4-BE49-F238E27FC236}">
                <a16:creationId xmlns:a16="http://schemas.microsoft.com/office/drawing/2014/main" id="{72999AC3-B692-086D-7F69-820C64E754A5}"/>
              </a:ext>
            </a:extLst>
          </p:cNvPr>
          <p:cNvSpPr txBox="1"/>
          <p:nvPr/>
        </p:nvSpPr>
        <p:spPr>
          <a:xfrm>
            <a:off x="464768" y="4871969"/>
            <a:ext cx="1702404" cy="646331"/>
          </a:xfrm>
          <a:prstGeom prst="rect">
            <a:avLst/>
          </a:prstGeom>
          <a:noFill/>
        </p:spPr>
        <p:txBody>
          <a:bodyPr wrap="square" rtlCol="0">
            <a:spAutoFit/>
          </a:bodyPr>
          <a:lstStyle/>
          <a:p>
            <a:pPr algn="ctr"/>
            <a:r>
              <a:rPr lang="en-US" b="1" dirty="0"/>
              <a:t>Stoichiometry</a:t>
            </a:r>
          </a:p>
          <a:p>
            <a:pPr algn="ctr"/>
            <a:r>
              <a:rPr lang="en-US" b="1" dirty="0"/>
              <a:t> Matrix</a:t>
            </a:r>
          </a:p>
        </p:txBody>
      </p:sp>
      <p:sp>
        <p:nvSpPr>
          <p:cNvPr id="68" name="TextBox 67">
            <a:extLst>
              <a:ext uri="{FF2B5EF4-FFF2-40B4-BE49-F238E27FC236}">
                <a16:creationId xmlns:a16="http://schemas.microsoft.com/office/drawing/2014/main" id="{6234F0FB-9A3E-2F29-37EE-0F4CC5AE6E42}"/>
              </a:ext>
            </a:extLst>
          </p:cNvPr>
          <p:cNvSpPr txBox="1"/>
          <p:nvPr/>
        </p:nvSpPr>
        <p:spPr>
          <a:xfrm>
            <a:off x="464768" y="3118799"/>
            <a:ext cx="1702404" cy="646331"/>
          </a:xfrm>
          <a:prstGeom prst="rect">
            <a:avLst/>
          </a:prstGeom>
          <a:noFill/>
        </p:spPr>
        <p:txBody>
          <a:bodyPr wrap="square" rtlCol="0">
            <a:spAutoFit/>
          </a:bodyPr>
          <a:lstStyle/>
          <a:p>
            <a:pPr algn="ctr"/>
            <a:r>
              <a:rPr lang="en-US" b="1" dirty="0"/>
              <a:t>Reaction</a:t>
            </a:r>
          </a:p>
          <a:p>
            <a:pPr algn="ctr"/>
            <a:r>
              <a:rPr lang="en-US" b="1" dirty="0"/>
              <a:t>Network</a:t>
            </a:r>
          </a:p>
        </p:txBody>
      </p:sp>
      <p:sp>
        <p:nvSpPr>
          <p:cNvPr id="70" name="TextBox 69">
            <a:extLst>
              <a:ext uri="{FF2B5EF4-FFF2-40B4-BE49-F238E27FC236}">
                <a16:creationId xmlns:a16="http://schemas.microsoft.com/office/drawing/2014/main" id="{9D236F68-A6F3-BDE2-4643-BB50165D0121}"/>
              </a:ext>
            </a:extLst>
          </p:cNvPr>
          <p:cNvSpPr txBox="1"/>
          <p:nvPr/>
        </p:nvSpPr>
        <p:spPr>
          <a:xfrm>
            <a:off x="376103" y="1340917"/>
            <a:ext cx="10954050" cy="707886"/>
          </a:xfrm>
          <a:prstGeom prst="rect">
            <a:avLst/>
          </a:prstGeom>
          <a:solidFill>
            <a:schemeClr val="bg1">
              <a:lumMod val="95000"/>
            </a:schemeClr>
          </a:solidFill>
        </p:spPr>
        <p:txBody>
          <a:bodyPr wrap="square">
            <a:spAutoFit/>
          </a:bodyPr>
          <a:lstStyle/>
          <a:p>
            <a:r>
              <a:rPr lang="en-US" sz="2000" b="1" dirty="0"/>
              <a:t>Definition</a:t>
            </a:r>
            <a:r>
              <a:rPr lang="en-US" sz="2000" dirty="0"/>
              <a:t>: B is a structural subnet of A if there is a subset of species and reactions in A that are structurally identical to B.</a:t>
            </a:r>
          </a:p>
        </p:txBody>
      </p:sp>
    </p:spTree>
    <p:extLst>
      <p:ext uri="{BB962C8B-B14F-4D97-AF65-F5344CB8AC3E}">
        <p14:creationId xmlns:p14="http://schemas.microsoft.com/office/powerpoint/2010/main" val="2936150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65539" y="365125"/>
            <a:ext cx="10515600" cy="1325563"/>
          </a:xfrm>
        </p:spPr>
        <p:txBody>
          <a:bodyPr/>
          <a:lstStyle/>
          <a:p>
            <a:r>
              <a:rPr lang="en-US" dirty="0"/>
              <a:t>Why are subnets interesting?</a:t>
            </a:r>
          </a:p>
        </p:txBody>
      </p:sp>
      <p:sp>
        <p:nvSpPr>
          <p:cNvPr id="6" name="Content Placeholder 2">
            <a:extLst>
              <a:ext uri="{FF2B5EF4-FFF2-40B4-BE49-F238E27FC236}">
                <a16:creationId xmlns:a16="http://schemas.microsoft.com/office/drawing/2014/main" id="{990B11E8-80E3-8E4E-1A14-3393F677226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 the structure of complex reaction networks</a:t>
            </a:r>
          </a:p>
          <a:p>
            <a:pPr lvl="1"/>
            <a:r>
              <a:rPr lang="en-US" dirty="0"/>
              <a:t>Ex: Explore simple oscillators embedded in complex oscillators</a:t>
            </a:r>
          </a:p>
          <a:p>
            <a:r>
              <a:rPr lang="en-US" dirty="0"/>
              <a:t>Better network visualizations</a:t>
            </a:r>
          </a:p>
          <a:p>
            <a:pPr lvl="1"/>
            <a:r>
              <a:rPr lang="en-US" dirty="0"/>
              <a:t>Ex: Hierarchical decomposition by subnet.</a:t>
            </a:r>
          </a:p>
        </p:txBody>
      </p:sp>
    </p:spTree>
    <p:extLst>
      <p:ext uri="{BB962C8B-B14F-4D97-AF65-F5344CB8AC3E}">
        <p14:creationId xmlns:p14="http://schemas.microsoft.com/office/powerpoint/2010/main" val="4005817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a:t>Naïve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Naïve algorithm for determining if B is a subset of A</a:t>
                </a:r>
              </a:p>
              <a:p>
                <a:pPr marL="0" indent="0">
                  <a:buNone/>
                </a:pPr>
                <a:r>
                  <a:rPr lang="en-US" sz="1400" dirty="0"/>
                  <a:t>Let network A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reactions, species and network B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r>
                  <a:rPr lang="en-US" sz="1400" dirty="0"/>
                  <a:t>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a:t>
                </a:r>
              </a:p>
              <a:p>
                <a:pPr marL="0" indent="0">
                  <a:buNone/>
                </a:pPr>
                <a:r>
                  <a:rPr lang="en-US" sz="1400" dirty="0"/>
                  <a:t>For species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endParaRPr lang="en-US" sz="1400" b="0" dirty="0"/>
              </a:p>
              <a:p>
                <a:pPr marL="457200" lvl="1" indent="0">
                  <a:buNone/>
                </a:pPr>
                <a:r>
                  <a:rPr lang="en-US" sz="1400" dirty="0"/>
                  <a:t>For reaction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oMath>
                </a14:m>
                <a:endParaRPr lang="en-US" sz="1400" b="0" dirty="0"/>
              </a:p>
              <a:p>
                <a:pPr marL="914400" lvl="2" indent="0">
                  <a:buNone/>
                </a:pPr>
                <a:r>
                  <a:rPr lang="en-US" sz="1400" dirty="0"/>
                  <a:t>If the network specified by species subset, reaction subset is structurally identical to B, return True.</a:t>
                </a:r>
              </a:p>
              <a:p>
                <a:pPr marL="0" indent="0">
                  <a:buNone/>
                </a:pPr>
                <a:r>
                  <a:rPr lang="en-US" sz="1400" dirty="0"/>
                  <a:t>Return False</a:t>
                </a:r>
                <a:endParaRPr lang="en-US" sz="1400" b="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10515600"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Font typeface="Arial" panose="020B0604020202020204" pitchFamily="34" charset="0"/>
                  <a:buNone/>
                </a:pPr>
                <a:r>
                  <a:rPr lang="en-US"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M</m:t>
                                </m:r>
                              </m:e>
                              <m:sub>
                                <m:r>
                                  <m:rPr>
                                    <m:sty m:val="p"/>
                                  </m:rPr>
                                  <a:rPr lang="en-US" sz="1400" b="0" i="0" smtClean="0">
                                    <a:latin typeface="Cambria Math" panose="02040503050406030204" pitchFamily="18" charset="0"/>
                                  </a:rPr>
                                  <m:t>A</m:t>
                                </m:r>
                              </m:sub>
                            </m:sSub>
                            <m:r>
                              <a:rPr lang="en-US" sz="1400" b="0" i="0" smtClean="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b="0" i="1" smtClean="0">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b="0" i="1" smtClean="0">
                            <a:latin typeface="Cambria Math" panose="02040503050406030204" pitchFamily="18" charset="0"/>
                          </a:rPr>
                          <m:t>)</m:t>
                        </m:r>
                        <m:r>
                          <a:rPr lang="en-US" sz="1400" i="1">
                            <a:latin typeface="Cambria Math" panose="02040503050406030204" pitchFamily="18" charset="0"/>
                          </a:rPr>
                          <m:t>!</m:t>
                        </m:r>
                      </m:den>
                    </m:f>
                    <m:r>
                      <a:rPr lang="en-US" sz="1400" i="1">
                        <a:latin typeface="Cambria Math" panose="02040503050406030204" pitchFamily="18" charset="0"/>
                      </a:rPr>
                      <m:t> </m:t>
                    </m:r>
                  </m:oMath>
                </a14:m>
                <a:endParaRPr lang="en-US" sz="1400" dirty="0"/>
              </a:p>
              <a:p>
                <a:pPr marL="0" indent="0">
                  <a:buNone/>
                </a:pPr>
                <a:r>
                  <a:rPr lang="en-US" sz="1400" dirty="0"/>
                  <a:t>For example:</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i="1">
                            <a:latin typeface="Cambria Math" panose="02040503050406030204" pitchFamily="18" charset="0"/>
                          </a:rPr>
                          <m:t>)!</m:t>
                        </m:r>
                      </m:den>
                    </m:f>
                    <m:r>
                      <a:rPr lang="en-US" sz="1400" b="0" i="0" smtClean="0">
                        <a:latin typeface="Cambria Math" panose="02040503050406030204" pitchFamily="18" charset="0"/>
                      </a:rPr>
                      <m:t>=36</m:t>
                    </m:r>
                  </m:oMath>
                </a14:m>
                <a:endParaRPr lang="en-US" sz="1400" dirty="0"/>
              </a:p>
              <a:p>
                <a:pPr marL="0" indent="0">
                  <a:buNone/>
                </a:pPr>
                <a:endParaRPr lang="en-US" sz="1400" dirty="0"/>
              </a:p>
            </p:txBody>
          </p:sp>
        </mc:Choice>
        <mc:Fallback xmlns="">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10515600" cy="1265623"/>
              </a:xfrm>
              <a:prstGeom prst="rect">
                <a:avLst/>
              </a:prstGeom>
              <a:blipFill>
                <a:blip r:embed="rId3"/>
                <a:stretch>
                  <a:fillRect l="-121" t="-297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E8E45E4-74CE-D814-9526-1847EB19A089}"/>
              </a:ext>
            </a:extLst>
          </p:cNvPr>
          <p:cNvGrpSpPr/>
          <p:nvPr/>
        </p:nvGrpSpPr>
        <p:grpSpPr>
          <a:xfrm>
            <a:off x="2472287" y="1028970"/>
            <a:ext cx="2257095" cy="1432719"/>
            <a:chOff x="5428593" y="1942572"/>
            <a:chExt cx="2257095" cy="1432719"/>
          </a:xfrm>
        </p:grpSpPr>
        <p:sp>
          <p:nvSpPr>
            <p:cNvPr id="35" name="TextBox 34">
              <a:extLst>
                <a:ext uri="{FF2B5EF4-FFF2-40B4-BE49-F238E27FC236}">
                  <a16:creationId xmlns:a16="http://schemas.microsoft.com/office/drawing/2014/main" id="{ABC3C80C-667D-E728-40F1-48E72D41647C}"/>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8C88A1BB-D755-1259-50A2-48AC6DD5515D}"/>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55DE5DFE-AFC7-4222-B409-63EF9B87953B}"/>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6EAE1343-AE1A-D96D-3C28-E0562A2090F9}"/>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546FD8E3-0117-49FB-41FB-69C022871564}"/>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55C486EA-692F-AF4D-6710-219E7455E0FB}"/>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F7A7F147-E5C5-65A5-F981-F7940108C94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E78E849A-E373-6081-6C9E-52B91B026F2F}"/>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44C7C650-033C-871F-9DD9-5CC9DE5A3BC8}"/>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2C141A7E-EEDB-C124-B4AA-195AC32E0619}"/>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46A011E9-91D9-4A20-8FC0-27B5CCBE09EA}"/>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08AE61DF-C6E5-27AE-05D1-ABC46BD595E4}"/>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2382EE7A-713F-AC31-8AAF-1967276DAEBC}"/>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3C3621D1-1E73-FC63-8217-176B8D52A504}"/>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83739375-45DE-828E-B671-6E8F7AD52D7F}"/>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EB289937-DF60-00D0-3032-BC7A24EAC15E}"/>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68B80CF4-BAE4-498E-25F1-B7A827DD7BB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9ACE11D6-7D40-92F6-AE52-FC152D51159B}"/>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6A8D8180-9007-4E6B-23DA-05A5DC7546F1}"/>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6FDB8575-AE23-516E-2447-8ED083D1CA68}"/>
              </a:ext>
            </a:extLst>
          </p:cNvPr>
          <p:cNvGrpSpPr/>
          <p:nvPr/>
        </p:nvGrpSpPr>
        <p:grpSpPr>
          <a:xfrm>
            <a:off x="5912425" y="1134187"/>
            <a:ext cx="1565788" cy="1061310"/>
            <a:chOff x="2271516" y="2075470"/>
            <a:chExt cx="1565788" cy="1061310"/>
          </a:xfrm>
        </p:grpSpPr>
        <p:sp>
          <p:nvSpPr>
            <p:cNvPr id="55" name="TextBox 54">
              <a:extLst>
                <a:ext uri="{FF2B5EF4-FFF2-40B4-BE49-F238E27FC236}">
                  <a16:creationId xmlns:a16="http://schemas.microsoft.com/office/drawing/2014/main" id="{CB383020-3676-B4EB-F705-0FDDE8E721C9}"/>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654EDC15-7BD8-3802-3C7F-93FBDA13FD2B}"/>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C425CD2-EB3F-E637-A2E1-F55A188A9D30}"/>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F2D6419E-29AB-2363-0910-7CFB7EBCF64B}"/>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EAB4CC8C-93FB-6F76-B3A7-5420C8343846}"/>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DAC9D8A7-559E-D80B-9F81-092F46D1EC4F}"/>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5759EDB5-8FF3-F5D0-95BB-21A4061BD1A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647467E4-E2BA-3531-EF7C-1833012BE0F4}"/>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Tree>
    <p:extLst>
      <p:ext uri="{BB962C8B-B14F-4D97-AF65-F5344CB8AC3E}">
        <p14:creationId xmlns:p14="http://schemas.microsoft.com/office/powerpoint/2010/main" val="4221664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98420" y="165430"/>
            <a:ext cx="11155380" cy="894588"/>
          </a:xfrm>
        </p:spPr>
        <p:txBody>
          <a:bodyPr>
            <a:noAutofit/>
          </a:bodyPr>
          <a:lstStyle/>
          <a:p>
            <a:r>
              <a:rPr lang="en-US" sz="3600" dirty="0"/>
              <a:t>Order Independent Encodings Can Reduce The Complexity of Finding Subsets.</a:t>
            </a:r>
          </a:p>
        </p:txBody>
      </p:sp>
      <p:grpSp>
        <p:nvGrpSpPr>
          <p:cNvPr id="34" name="Group 33">
            <a:extLst>
              <a:ext uri="{FF2B5EF4-FFF2-40B4-BE49-F238E27FC236}">
                <a16:creationId xmlns:a16="http://schemas.microsoft.com/office/drawing/2014/main" id="{E987F28A-9067-9FBE-FA46-42E801FB7252}"/>
              </a:ext>
            </a:extLst>
          </p:cNvPr>
          <p:cNvGrpSpPr/>
          <p:nvPr/>
        </p:nvGrpSpPr>
        <p:grpSpPr>
          <a:xfrm>
            <a:off x="198420" y="3338614"/>
            <a:ext cx="2257095" cy="1432719"/>
            <a:chOff x="5428593" y="1942572"/>
            <a:chExt cx="2257095" cy="1432719"/>
          </a:xfrm>
        </p:grpSpPr>
        <p:sp>
          <p:nvSpPr>
            <p:cNvPr id="35" name="TextBox 34">
              <a:extLst>
                <a:ext uri="{FF2B5EF4-FFF2-40B4-BE49-F238E27FC236}">
                  <a16:creationId xmlns:a16="http://schemas.microsoft.com/office/drawing/2014/main" id="{E05367C1-7E48-52DA-BB29-1E5F610701E8}"/>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CA40D522-2CF0-39AB-427F-BB1F915CBC9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389D7A1F-7601-247C-38F4-8971C2B2E1E3}"/>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F43199CB-B682-69AB-C066-E61AB7E6A4F6}"/>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170432F9-8917-F955-28DE-C2D4787BC357}"/>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3F4DE578-C6A3-D9DC-19BE-49A2C3845D66}"/>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7DB43065-3880-9377-16C1-D0EEB9C4953E}"/>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697AEA34-1701-7652-6E62-38EECCAA1F0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8B21B024-6570-9001-604F-C136F85DC7ED}"/>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38E75DBE-DAC9-16F0-FFE6-3FB1527E7FCA}"/>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10CF40E2-1243-672B-BE41-1DD0F9B6123E}"/>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BF58B8AC-EDB7-26F3-CA2D-452151A2F3A1}"/>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FD2B19DD-31EA-DB3C-6796-F5A2EB4BBFD0}"/>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4D5023C6-86FA-EBA1-9A5E-C2321178F899}"/>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F924D49A-E1CA-EC40-F80D-A2C3587B3DF5}"/>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6746A6DE-68E9-0623-C181-AD98986D860B}"/>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9838607D-5447-8F03-FB90-95F6F30BEC61}"/>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4B04B666-7A3D-90BC-D47C-4EE304EF6916}"/>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DA575606-761F-DFBB-6173-4891D753EA2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1A6D2D70-1CA1-FB89-62F3-0347B97FD968}"/>
              </a:ext>
            </a:extLst>
          </p:cNvPr>
          <p:cNvGrpSpPr/>
          <p:nvPr/>
        </p:nvGrpSpPr>
        <p:grpSpPr>
          <a:xfrm>
            <a:off x="521738" y="5440453"/>
            <a:ext cx="1565788" cy="1061310"/>
            <a:chOff x="2271516" y="2075470"/>
            <a:chExt cx="1565788" cy="1061310"/>
          </a:xfrm>
        </p:grpSpPr>
        <p:sp>
          <p:nvSpPr>
            <p:cNvPr id="55" name="TextBox 54">
              <a:extLst>
                <a:ext uri="{FF2B5EF4-FFF2-40B4-BE49-F238E27FC236}">
                  <a16:creationId xmlns:a16="http://schemas.microsoft.com/office/drawing/2014/main" id="{EA724A0B-E9BC-A7FA-D30F-9D5995DCC76D}"/>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B4049A82-3F0C-B272-1E07-3918B2DA9491}"/>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211CFAF-82E3-5C45-E3F5-1BC61D4074C8}"/>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D8EBECFE-EB7F-E2B4-8405-9AD30BCE2E1A}"/>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57B1AEA1-9859-0884-E0EB-DC77B6E44B2C}"/>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F654739B-54A6-C34D-E222-43417809B3F6}"/>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1C0A7070-07E7-5BB1-E861-726453AE581E}"/>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2C3755A0-64DB-E0E7-E1DF-A21A5BDEA33C}"/>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B60703B-1FC4-1B21-D07F-DBFFF46BBC7A}"/>
                  </a:ext>
                </a:extLst>
              </p:cNvPr>
              <p:cNvSpPr txBox="1"/>
              <p:nvPr/>
            </p:nvSpPr>
            <p:spPr>
              <a:xfrm>
                <a:off x="198419" y="1256085"/>
                <a:ext cx="11832714" cy="1200329"/>
              </a:xfrm>
              <a:prstGeom prst="rect">
                <a:avLst/>
              </a:prstGeom>
              <a:solidFill>
                <a:schemeClr val="bg1">
                  <a:lumMod val="95000"/>
                </a:schemeClr>
              </a:solidFill>
            </p:spPr>
            <p:txBody>
              <a:bodyPr wrap="square">
                <a:spAutoFit/>
              </a:bodyPr>
              <a:lstStyle/>
              <a:p>
                <a:r>
                  <a:rPr lang="en-US" b="1" dirty="0"/>
                  <a:t>Approach</a:t>
                </a:r>
                <a:r>
                  <a:rPr lang="en-US" dirty="0"/>
                  <a:t>: Only consider row/columns (species/reactions) that are compatible in terms of order independent encoding.</a:t>
                </a:r>
              </a:p>
              <a:p>
                <a:r>
                  <a:rPr lang="en-US" b="1" i="1" dirty="0"/>
                  <a:t>OIE Vector</a:t>
                </a:r>
                <a:r>
                  <a:rPr lang="en-US" dirty="0"/>
                  <a:t>: Vector of counts of values that satisfy the value criteria for species or reactions. Elements correspond to criteria. </a:t>
                </a:r>
              </a:p>
              <a:p>
                <a:r>
                  <a:rPr lang="en-US" b="1" i="1" dirty="0"/>
                  <a:t>Compatible set for a species or reaction</a:t>
                </a:r>
                <a:r>
                  <a:rPr lang="en-US" dirty="0"/>
                  <a:t>: Let A and B be networks. A species (reaction) in B with OIE vector </a:t>
                </a:r>
                <a14:m>
                  <m:oMath xmlns:m="http://schemas.openxmlformats.org/officeDocument/2006/math">
                    <m:r>
                      <a:rPr lang="en-US" i="1">
                        <a:latin typeface="Cambria Math" panose="02040503050406030204" pitchFamily="18" charset="0"/>
                      </a:rPr>
                      <m:t>𝑏</m:t>
                    </m:r>
                  </m:oMath>
                </a14:m>
                <a:r>
                  <a:rPr lang="en-US" dirty="0"/>
                  <a:t> is compatible with a species (reaction) in </a:t>
                </a:r>
                <a14:m>
                  <m:oMath xmlns:m="http://schemas.openxmlformats.org/officeDocument/2006/math">
                    <m:r>
                      <a:rPr lang="en-US" i="1">
                        <a:latin typeface="Cambria Math" panose="02040503050406030204" pitchFamily="18" charset="0"/>
                      </a:rPr>
                      <m:t>𝑎</m:t>
                    </m:r>
                  </m:oMath>
                </a14:m>
                <a:r>
                  <a:rPr lang="en-US" dirty="0"/>
                  <a:t> 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(element-wise). The set of all such species (reactions) in A is the compatibility set for </a:t>
                </a:r>
                <a14:m>
                  <m:oMath xmlns:m="http://schemas.openxmlformats.org/officeDocument/2006/math">
                    <m:r>
                      <a:rPr lang="en-US" i="1">
                        <a:latin typeface="Cambria Math" panose="02040503050406030204" pitchFamily="18" charset="0"/>
                      </a:rPr>
                      <m:t>𝑏</m:t>
                    </m:r>
                  </m:oMath>
                </a14:m>
                <a:r>
                  <a:rPr lang="en-US" dirty="0"/>
                  <a:t>. </a:t>
                </a:r>
              </a:p>
            </p:txBody>
          </p:sp>
        </mc:Choice>
        <mc:Fallback xmlns="">
          <p:sp>
            <p:nvSpPr>
              <p:cNvPr id="63" name="TextBox 62">
                <a:extLst>
                  <a:ext uri="{FF2B5EF4-FFF2-40B4-BE49-F238E27FC236}">
                    <a16:creationId xmlns:a16="http://schemas.microsoft.com/office/drawing/2014/main" id="{EB60703B-1FC4-1B21-D07F-DBFFF46BBC7A}"/>
                  </a:ext>
                </a:extLst>
              </p:cNvPr>
              <p:cNvSpPr txBox="1">
                <a:spLocks noRot="1" noChangeAspect="1" noMove="1" noResize="1" noEditPoints="1" noAdjustHandles="1" noChangeArrowheads="1" noChangeShapeType="1" noTextEdit="1"/>
              </p:cNvSpPr>
              <p:nvPr/>
            </p:nvSpPr>
            <p:spPr>
              <a:xfrm>
                <a:off x="198419" y="1256085"/>
                <a:ext cx="11832714" cy="1200329"/>
              </a:xfrm>
              <a:prstGeom prst="rect">
                <a:avLst/>
              </a:prstGeom>
              <a:blipFill>
                <a:blip r:embed="rId2"/>
                <a:stretch>
                  <a:fillRect l="-429" t="-2083" r="-643" b="-7292"/>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DE135E5-7B40-63EC-61E8-50896941CA35}"/>
              </a:ext>
            </a:extLst>
          </p:cNvPr>
          <p:cNvSpPr txBox="1"/>
          <p:nvPr/>
        </p:nvSpPr>
        <p:spPr>
          <a:xfrm>
            <a:off x="3374186" y="608854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0" name="TextBox 109">
            <a:extLst>
              <a:ext uri="{FF2B5EF4-FFF2-40B4-BE49-F238E27FC236}">
                <a16:creationId xmlns:a16="http://schemas.microsoft.com/office/drawing/2014/main" id="{C061E5AF-1E13-BA1B-226C-609C9DB1CD2F}"/>
              </a:ext>
            </a:extLst>
          </p:cNvPr>
          <p:cNvSpPr txBox="1"/>
          <p:nvPr/>
        </p:nvSpPr>
        <p:spPr>
          <a:xfrm>
            <a:off x="3374186" y="572238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7C768614-5A6E-EE0C-9761-8280457E796D}"/>
              </a:ext>
            </a:extLst>
          </p:cNvPr>
          <p:cNvSpPr txBox="1"/>
          <p:nvPr/>
        </p:nvSpPr>
        <p:spPr>
          <a:xfrm>
            <a:off x="3831385"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3" name="TextBox 112">
            <a:extLst>
              <a:ext uri="{FF2B5EF4-FFF2-40B4-BE49-F238E27FC236}">
                <a16:creationId xmlns:a16="http://schemas.microsoft.com/office/drawing/2014/main" id="{1ED7190D-ADCD-5876-4095-6EFBFBBD9869}"/>
              </a:ext>
            </a:extLst>
          </p:cNvPr>
          <p:cNvSpPr txBox="1"/>
          <p:nvPr/>
        </p:nvSpPr>
        <p:spPr>
          <a:xfrm>
            <a:off x="3831385" y="5717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5" name="TextBox 114">
            <a:extLst>
              <a:ext uri="{FF2B5EF4-FFF2-40B4-BE49-F238E27FC236}">
                <a16:creationId xmlns:a16="http://schemas.microsoft.com/office/drawing/2014/main" id="{145FD028-B8AF-D10E-F320-DAF8278EF2EB}"/>
              </a:ext>
            </a:extLst>
          </p:cNvPr>
          <p:cNvSpPr txBox="1"/>
          <p:nvPr/>
        </p:nvSpPr>
        <p:spPr>
          <a:xfrm>
            <a:off x="4293841"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6" name="TextBox 115">
            <a:extLst>
              <a:ext uri="{FF2B5EF4-FFF2-40B4-BE49-F238E27FC236}">
                <a16:creationId xmlns:a16="http://schemas.microsoft.com/office/drawing/2014/main" id="{F1C8562A-7D8A-09BD-36FF-EED3402FD535}"/>
              </a:ext>
            </a:extLst>
          </p:cNvPr>
          <p:cNvSpPr txBox="1"/>
          <p:nvPr/>
        </p:nvSpPr>
        <p:spPr>
          <a:xfrm>
            <a:off x="4293841" y="571713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7" name="TextBox 116">
            <a:extLst>
              <a:ext uri="{FF2B5EF4-FFF2-40B4-BE49-F238E27FC236}">
                <a16:creationId xmlns:a16="http://schemas.microsoft.com/office/drawing/2014/main" id="{A3E79200-FAB2-0AA6-5CC8-EC02B0083CBD}"/>
              </a:ext>
            </a:extLst>
          </p:cNvPr>
          <p:cNvSpPr txBox="1"/>
          <p:nvPr/>
        </p:nvSpPr>
        <p:spPr>
          <a:xfrm>
            <a:off x="3437249"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18" name="TextBox 117">
            <a:extLst>
              <a:ext uri="{FF2B5EF4-FFF2-40B4-BE49-F238E27FC236}">
                <a16:creationId xmlns:a16="http://schemas.microsoft.com/office/drawing/2014/main" id="{0FCBECEE-2ADC-A1AD-6EEF-B24DC13E7653}"/>
              </a:ext>
            </a:extLst>
          </p:cNvPr>
          <p:cNvSpPr txBox="1"/>
          <p:nvPr/>
        </p:nvSpPr>
        <p:spPr>
          <a:xfrm>
            <a:off x="3889193"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19" name="TextBox 118">
            <a:extLst>
              <a:ext uri="{FF2B5EF4-FFF2-40B4-BE49-F238E27FC236}">
                <a16:creationId xmlns:a16="http://schemas.microsoft.com/office/drawing/2014/main" id="{94AD8A17-2031-F7BD-851D-3A7A8715E655}"/>
              </a:ext>
            </a:extLst>
          </p:cNvPr>
          <p:cNvSpPr txBox="1"/>
          <p:nvPr/>
        </p:nvSpPr>
        <p:spPr>
          <a:xfrm>
            <a:off x="4341137"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20" name="TextBox 119">
            <a:extLst>
              <a:ext uri="{FF2B5EF4-FFF2-40B4-BE49-F238E27FC236}">
                <a16:creationId xmlns:a16="http://schemas.microsoft.com/office/drawing/2014/main" id="{3ADF7EB0-73A7-99FB-7518-4A54B1F0B979}"/>
              </a:ext>
            </a:extLst>
          </p:cNvPr>
          <p:cNvSpPr txBox="1"/>
          <p:nvPr/>
        </p:nvSpPr>
        <p:spPr>
          <a:xfrm>
            <a:off x="2872320" y="577343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21" name="TextBox 120">
            <a:extLst>
              <a:ext uri="{FF2B5EF4-FFF2-40B4-BE49-F238E27FC236}">
                <a16:creationId xmlns:a16="http://schemas.microsoft.com/office/drawing/2014/main" id="{FFF47B76-2EF1-C580-AE84-F7E75154B7D8}"/>
              </a:ext>
            </a:extLst>
          </p:cNvPr>
          <p:cNvSpPr txBox="1"/>
          <p:nvPr/>
        </p:nvSpPr>
        <p:spPr>
          <a:xfrm>
            <a:off x="2872320" y="613078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sp>
        <p:nvSpPr>
          <p:cNvPr id="123" name="TextBox 122">
            <a:extLst>
              <a:ext uri="{FF2B5EF4-FFF2-40B4-BE49-F238E27FC236}">
                <a16:creationId xmlns:a16="http://schemas.microsoft.com/office/drawing/2014/main" id="{8AE6BB07-AB4A-2B0D-10E6-D1F448958F96}"/>
              </a:ext>
            </a:extLst>
          </p:cNvPr>
          <p:cNvSpPr txBox="1"/>
          <p:nvPr/>
        </p:nvSpPr>
        <p:spPr>
          <a:xfrm>
            <a:off x="5690013" y="604299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4" name="TextBox 123">
            <a:extLst>
              <a:ext uri="{FF2B5EF4-FFF2-40B4-BE49-F238E27FC236}">
                <a16:creationId xmlns:a16="http://schemas.microsoft.com/office/drawing/2014/main" id="{EB569CA0-B510-ED54-F59F-3C1941680185}"/>
              </a:ext>
            </a:extLst>
          </p:cNvPr>
          <p:cNvSpPr txBox="1"/>
          <p:nvPr/>
        </p:nvSpPr>
        <p:spPr>
          <a:xfrm>
            <a:off x="5690013" y="567684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5" name="TextBox 124">
            <a:extLst>
              <a:ext uri="{FF2B5EF4-FFF2-40B4-BE49-F238E27FC236}">
                <a16:creationId xmlns:a16="http://schemas.microsoft.com/office/drawing/2014/main" id="{FB49467C-E67F-0532-1070-F1A70C499CB2}"/>
              </a:ext>
            </a:extLst>
          </p:cNvPr>
          <p:cNvSpPr txBox="1"/>
          <p:nvPr/>
        </p:nvSpPr>
        <p:spPr>
          <a:xfrm>
            <a:off x="6147212"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6" name="TextBox 125">
            <a:extLst>
              <a:ext uri="{FF2B5EF4-FFF2-40B4-BE49-F238E27FC236}">
                <a16:creationId xmlns:a16="http://schemas.microsoft.com/office/drawing/2014/main" id="{43FCFD5E-91B2-1587-7C0B-367E095745BD}"/>
              </a:ext>
            </a:extLst>
          </p:cNvPr>
          <p:cNvSpPr txBox="1"/>
          <p:nvPr/>
        </p:nvSpPr>
        <p:spPr>
          <a:xfrm>
            <a:off x="6147212" y="567158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E67E78B8-73C4-2B25-DE74-2F70AD5F3389}"/>
              </a:ext>
            </a:extLst>
          </p:cNvPr>
          <p:cNvSpPr txBox="1"/>
          <p:nvPr/>
        </p:nvSpPr>
        <p:spPr>
          <a:xfrm>
            <a:off x="6609668"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8" name="TextBox 127">
            <a:extLst>
              <a:ext uri="{FF2B5EF4-FFF2-40B4-BE49-F238E27FC236}">
                <a16:creationId xmlns:a16="http://schemas.microsoft.com/office/drawing/2014/main" id="{B73CE21D-B365-9E64-2ACD-428DFCE3429E}"/>
              </a:ext>
            </a:extLst>
          </p:cNvPr>
          <p:cNvSpPr txBox="1"/>
          <p:nvPr/>
        </p:nvSpPr>
        <p:spPr>
          <a:xfrm>
            <a:off x="6609668" y="567158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9" name="TextBox 128">
            <a:extLst>
              <a:ext uri="{FF2B5EF4-FFF2-40B4-BE49-F238E27FC236}">
                <a16:creationId xmlns:a16="http://schemas.microsoft.com/office/drawing/2014/main" id="{813E3893-6F0A-534D-5BBB-E2C35DF7A7FD}"/>
              </a:ext>
            </a:extLst>
          </p:cNvPr>
          <p:cNvSpPr txBox="1"/>
          <p:nvPr/>
        </p:nvSpPr>
        <p:spPr>
          <a:xfrm>
            <a:off x="5753076"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30" name="TextBox 129">
            <a:extLst>
              <a:ext uri="{FF2B5EF4-FFF2-40B4-BE49-F238E27FC236}">
                <a16:creationId xmlns:a16="http://schemas.microsoft.com/office/drawing/2014/main" id="{B45F09F5-F2CE-AFDF-B50A-22291392D31F}"/>
              </a:ext>
            </a:extLst>
          </p:cNvPr>
          <p:cNvSpPr txBox="1"/>
          <p:nvPr/>
        </p:nvSpPr>
        <p:spPr>
          <a:xfrm>
            <a:off x="6205020"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31" name="TextBox 130">
            <a:extLst>
              <a:ext uri="{FF2B5EF4-FFF2-40B4-BE49-F238E27FC236}">
                <a16:creationId xmlns:a16="http://schemas.microsoft.com/office/drawing/2014/main" id="{8856A58B-E91E-53D4-924F-768FDA52CD63}"/>
              </a:ext>
            </a:extLst>
          </p:cNvPr>
          <p:cNvSpPr txBox="1"/>
          <p:nvPr/>
        </p:nvSpPr>
        <p:spPr>
          <a:xfrm>
            <a:off x="6656964"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32" name="TextBox 131">
            <a:extLst>
              <a:ext uri="{FF2B5EF4-FFF2-40B4-BE49-F238E27FC236}">
                <a16:creationId xmlns:a16="http://schemas.microsoft.com/office/drawing/2014/main" id="{B18EA716-CC4A-E160-6E8F-5C4B71062AAB}"/>
              </a:ext>
            </a:extLst>
          </p:cNvPr>
          <p:cNvSpPr txBox="1"/>
          <p:nvPr/>
        </p:nvSpPr>
        <p:spPr>
          <a:xfrm>
            <a:off x="5188147" y="572788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33" name="TextBox 132">
            <a:extLst>
              <a:ext uri="{FF2B5EF4-FFF2-40B4-BE49-F238E27FC236}">
                <a16:creationId xmlns:a16="http://schemas.microsoft.com/office/drawing/2014/main" id="{2E481CA5-AB0D-EC10-10D4-D9AEEEC2A148}"/>
              </a:ext>
            </a:extLst>
          </p:cNvPr>
          <p:cNvSpPr txBox="1"/>
          <p:nvPr/>
        </p:nvSpPr>
        <p:spPr>
          <a:xfrm>
            <a:off x="5188147" y="608523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34" name="TextBox 133">
            <a:extLst>
              <a:ext uri="{FF2B5EF4-FFF2-40B4-BE49-F238E27FC236}">
                <a16:creationId xmlns:a16="http://schemas.microsoft.com/office/drawing/2014/main" id="{D6954787-A67D-6C41-37EF-4A396435605F}"/>
              </a:ext>
            </a:extLst>
          </p:cNvPr>
          <p:cNvSpPr txBox="1"/>
          <p:nvPr/>
        </p:nvSpPr>
        <p:spPr>
          <a:xfrm>
            <a:off x="754847" y="2626040"/>
            <a:ext cx="1523559" cy="369332"/>
          </a:xfrm>
          <a:prstGeom prst="rect">
            <a:avLst/>
          </a:prstGeom>
          <a:noFill/>
        </p:spPr>
        <p:txBody>
          <a:bodyPr wrap="none" rtlCol="0">
            <a:spAutoFit/>
          </a:bodyPr>
          <a:lstStyle/>
          <a:p>
            <a:r>
              <a:rPr lang="en-US" b="1" dirty="0"/>
              <a:t>Stoichiometry</a:t>
            </a:r>
          </a:p>
        </p:txBody>
      </p:sp>
      <p:sp>
        <p:nvSpPr>
          <p:cNvPr id="135" name="TextBox 134">
            <a:extLst>
              <a:ext uri="{FF2B5EF4-FFF2-40B4-BE49-F238E27FC236}">
                <a16:creationId xmlns:a16="http://schemas.microsoft.com/office/drawing/2014/main" id="{7C68A25D-046B-5809-55BE-2F5FEF2DABE9}"/>
              </a:ext>
            </a:extLst>
          </p:cNvPr>
          <p:cNvSpPr txBox="1"/>
          <p:nvPr/>
        </p:nvSpPr>
        <p:spPr>
          <a:xfrm>
            <a:off x="4525068" y="2626040"/>
            <a:ext cx="1273810" cy="369332"/>
          </a:xfrm>
          <a:prstGeom prst="rect">
            <a:avLst/>
          </a:prstGeom>
          <a:noFill/>
        </p:spPr>
        <p:txBody>
          <a:bodyPr wrap="none" rtlCol="0">
            <a:spAutoFit/>
          </a:bodyPr>
          <a:lstStyle/>
          <a:p>
            <a:r>
              <a:rPr lang="en-US" b="1" dirty="0"/>
              <a:t>OIE Vectors</a:t>
            </a:r>
          </a:p>
        </p:txBody>
      </p:sp>
      <p:sp>
        <p:nvSpPr>
          <p:cNvPr id="136" name="TextBox 135">
            <a:extLst>
              <a:ext uri="{FF2B5EF4-FFF2-40B4-BE49-F238E27FC236}">
                <a16:creationId xmlns:a16="http://schemas.microsoft.com/office/drawing/2014/main" id="{D6A0489A-2BDE-42F7-EA6A-B8C16C472DCD}"/>
              </a:ext>
            </a:extLst>
          </p:cNvPr>
          <p:cNvSpPr txBox="1"/>
          <p:nvPr/>
        </p:nvSpPr>
        <p:spPr>
          <a:xfrm>
            <a:off x="7972341" y="2626040"/>
            <a:ext cx="2298258" cy="646331"/>
          </a:xfrm>
          <a:prstGeom prst="rect">
            <a:avLst/>
          </a:prstGeom>
          <a:noFill/>
        </p:spPr>
        <p:txBody>
          <a:bodyPr wrap="none" rtlCol="0">
            <a:spAutoFit/>
          </a:bodyPr>
          <a:lstStyle/>
          <a:p>
            <a:pPr algn="ctr"/>
            <a:r>
              <a:rPr lang="en-US" b="1" dirty="0"/>
              <a:t>Compatibility Sets for </a:t>
            </a:r>
          </a:p>
          <a:p>
            <a:pPr algn="ctr"/>
            <a:r>
              <a:rPr lang="en-US" b="1" dirty="0"/>
              <a:t>Network B</a:t>
            </a:r>
          </a:p>
        </p:txBody>
      </p:sp>
      <p:sp>
        <p:nvSpPr>
          <p:cNvPr id="137" name="Content Placeholder 2">
            <a:extLst>
              <a:ext uri="{FF2B5EF4-FFF2-40B4-BE49-F238E27FC236}">
                <a16:creationId xmlns:a16="http://schemas.microsoft.com/office/drawing/2014/main" id="{8D70838B-C4FB-C74F-D0EE-619DD116FDDD}"/>
              </a:ext>
            </a:extLst>
          </p:cNvPr>
          <p:cNvSpPr>
            <a:spLocks noGrp="1"/>
          </p:cNvSpPr>
          <p:nvPr>
            <p:ph idx="1"/>
          </p:nvPr>
        </p:nvSpPr>
        <p:spPr>
          <a:xfrm>
            <a:off x="8204145" y="3413576"/>
            <a:ext cx="2938520" cy="1322470"/>
          </a:xfrm>
        </p:spPr>
        <p:txBody>
          <a:bodyPr>
            <a:normAutofit/>
          </a:bodyPr>
          <a:lstStyle/>
          <a:p>
            <a:r>
              <a:rPr lang="en-US" sz="1400" dirty="0"/>
              <a:t>Sp1: {S1, S2, S3}</a:t>
            </a:r>
          </a:p>
          <a:p>
            <a:r>
              <a:rPr lang="en-US" sz="1400" dirty="0"/>
              <a:t>Sp2: {S1, S3}</a:t>
            </a:r>
          </a:p>
          <a:p>
            <a:r>
              <a:rPr lang="en-US" sz="1400" dirty="0"/>
              <a:t>Jp1: {J1, J2, J3}</a:t>
            </a:r>
          </a:p>
          <a:p>
            <a:r>
              <a:rPr lang="en-US" sz="1400" dirty="0"/>
              <a:t>Jp2: {J3, J4}</a:t>
            </a:r>
          </a:p>
          <a:p>
            <a:pPr marL="0" indent="0">
              <a:buNone/>
            </a:pPr>
            <a:endParaRPr lang="en-US" sz="1400" dirty="0"/>
          </a:p>
        </p:txBody>
      </p:sp>
      <p:grpSp>
        <p:nvGrpSpPr>
          <p:cNvPr id="143" name="Group 142">
            <a:extLst>
              <a:ext uri="{FF2B5EF4-FFF2-40B4-BE49-F238E27FC236}">
                <a16:creationId xmlns:a16="http://schemas.microsoft.com/office/drawing/2014/main" id="{A8B405CE-44A0-AED7-1E0A-4CCF040AAC79}"/>
              </a:ext>
            </a:extLst>
          </p:cNvPr>
          <p:cNvGrpSpPr/>
          <p:nvPr/>
        </p:nvGrpSpPr>
        <p:grpSpPr>
          <a:xfrm>
            <a:off x="3053438" y="3038651"/>
            <a:ext cx="1840311" cy="1767248"/>
            <a:chOff x="3053438" y="3038651"/>
            <a:chExt cx="1840311" cy="1767248"/>
          </a:xfrm>
        </p:grpSpPr>
        <p:sp>
          <p:nvSpPr>
            <p:cNvPr id="67" name="TextBox 66">
              <a:extLst>
                <a:ext uri="{FF2B5EF4-FFF2-40B4-BE49-F238E27FC236}">
                  <a16:creationId xmlns:a16="http://schemas.microsoft.com/office/drawing/2014/main" id="{E456B083-B50B-D85D-C43F-B48F52939008}"/>
                </a:ext>
              </a:extLst>
            </p:cNvPr>
            <p:cNvSpPr txBox="1"/>
            <p:nvPr/>
          </p:nvSpPr>
          <p:spPr>
            <a:xfrm>
              <a:off x="3471224" y="443656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DD3596B7-E9C0-E157-56DB-7FC714359CE8}"/>
                </a:ext>
              </a:extLst>
            </p:cNvPr>
            <p:cNvSpPr txBox="1"/>
            <p:nvPr/>
          </p:nvSpPr>
          <p:spPr>
            <a:xfrm>
              <a:off x="3471224" y="407041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0A643B30-7B70-FF9D-5661-11A6A5280840}"/>
                </a:ext>
              </a:extLst>
            </p:cNvPr>
            <p:cNvSpPr txBox="1"/>
            <p:nvPr/>
          </p:nvSpPr>
          <p:spPr>
            <a:xfrm>
              <a:off x="3471224" y="37042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0" name="TextBox 69">
              <a:extLst>
                <a:ext uri="{FF2B5EF4-FFF2-40B4-BE49-F238E27FC236}">
                  <a16:creationId xmlns:a16="http://schemas.microsoft.com/office/drawing/2014/main" id="{5F45CAAE-AC7C-9B72-A809-F46326AF9077}"/>
                </a:ext>
              </a:extLst>
            </p:cNvPr>
            <p:cNvSpPr txBox="1"/>
            <p:nvPr/>
          </p:nvSpPr>
          <p:spPr>
            <a:xfrm>
              <a:off x="3928423" y="4431313"/>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1" name="TextBox 70">
              <a:extLst>
                <a:ext uri="{FF2B5EF4-FFF2-40B4-BE49-F238E27FC236}">
                  <a16:creationId xmlns:a16="http://schemas.microsoft.com/office/drawing/2014/main" id="{63D7B73D-E23A-11E1-57C5-9D0448A5ACBE}"/>
                </a:ext>
              </a:extLst>
            </p:cNvPr>
            <p:cNvSpPr txBox="1"/>
            <p:nvPr/>
          </p:nvSpPr>
          <p:spPr>
            <a:xfrm>
              <a:off x="3928423" y="40651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72" name="TextBox 71">
              <a:extLst>
                <a:ext uri="{FF2B5EF4-FFF2-40B4-BE49-F238E27FC236}">
                  <a16:creationId xmlns:a16="http://schemas.microsoft.com/office/drawing/2014/main" id="{47D79C64-633F-78B7-4A23-AD28B6E21DA0}"/>
                </a:ext>
              </a:extLst>
            </p:cNvPr>
            <p:cNvSpPr txBox="1"/>
            <p:nvPr/>
          </p:nvSpPr>
          <p:spPr>
            <a:xfrm>
              <a:off x="3928423"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FC7CD9E4-0FC9-35D4-DC34-90EACD78FDBF}"/>
                </a:ext>
              </a:extLst>
            </p:cNvPr>
            <p:cNvSpPr txBox="1"/>
            <p:nvPr/>
          </p:nvSpPr>
          <p:spPr>
            <a:xfrm>
              <a:off x="4390879" y="443131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EF3709FE-57DC-070A-5A17-B1B42D630378}"/>
                </a:ext>
              </a:extLst>
            </p:cNvPr>
            <p:cNvSpPr txBox="1"/>
            <p:nvPr/>
          </p:nvSpPr>
          <p:spPr>
            <a:xfrm>
              <a:off x="4390879" y="4065158"/>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B6223E0C-4C1B-B0BD-3962-BA643E1F0051}"/>
                </a:ext>
              </a:extLst>
            </p:cNvPr>
            <p:cNvSpPr txBox="1"/>
            <p:nvPr/>
          </p:nvSpPr>
          <p:spPr>
            <a:xfrm>
              <a:off x="4390879"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9" name="TextBox 78">
              <a:extLst>
                <a:ext uri="{FF2B5EF4-FFF2-40B4-BE49-F238E27FC236}">
                  <a16:creationId xmlns:a16="http://schemas.microsoft.com/office/drawing/2014/main" id="{B2B876A0-B0C1-3C05-4A84-638A817FA1D4}"/>
                </a:ext>
              </a:extLst>
            </p:cNvPr>
            <p:cNvSpPr txBox="1"/>
            <p:nvPr/>
          </p:nvSpPr>
          <p:spPr>
            <a:xfrm>
              <a:off x="3534287"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80" name="TextBox 79">
              <a:extLst>
                <a:ext uri="{FF2B5EF4-FFF2-40B4-BE49-F238E27FC236}">
                  <a16:creationId xmlns:a16="http://schemas.microsoft.com/office/drawing/2014/main" id="{52540A1C-E2F7-433B-8918-2C59729A3A92}"/>
                </a:ext>
              </a:extLst>
            </p:cNvPr>
            <p:cNvSpPr txBox="1"/>
            <p:nvPr/>
          </p:nvSpPr>
          <p:spPr>
            <a:xfrm>
              <a:off x="3986231"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81" name="TextBox 80">
              <a:extLst>
                <a:ext uri="{FF2B5EF4-FFF2-40B4-BE49-F238E27FC236}">
                  <a16:creationId xmlns:a16="http://schemas.microsoft.com/office/drawing/2014/main" id="{C8C9F715-AFB0-EC23-47CA-DCEE00A64246}"/>
                </a:ext>
              </a:extLst>
            </p:cNvPr>
            <p:cNvSpPr txBox="1"/>
            <p:nvPr/>
          </p:nvSpPr>
          <p:spPr>
            <a:xfrm>
              <a:off x="4438175"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83" name="TextBox 82">
              <a:extLst>
                <a:ext uri="{FF2B5EF4-FFF2-40B4-BE49-F238E27FC236}">
                  <a16:creationId xmlns:a16="http://schemas.microsoft.com/office/drawing/2014/main" id="{525836C0-EB9B-B7DC-DDE7-D00FA91CEF82}"/>
                </a:ext>
              </a:extLst>
            </p:cNvPr>
            <p:cNvSpPr txBox="1"/>
            <p:nvPr/>
          </p:nvSpPr>
          <p:spPr>
            <a:xfrm>
              <a:off x="3053438" y="375530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2EFE1A38-2471-6BDE-A3D8-C121F743CB41}"/>
                </a:ext>
              </a:extLst>
            </p:cNvPr>
            <p:cNvSpPr txBox="1"/>
            <p:nvPr/>
          </p:nvSpPr>
          <p:spPr>
            <a:xfrm>
              <a:off x="3053438" y="411265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E2537DC1-2BAE-CC50-BFE5-5F08375B8104}"/>
                </a:ext>
              </a:extLst>
            </p:cNvPr>
            <p:cNvSpPr txBox="1"/>
            <p:nvPr/>
          </p:nvSpPr>
          <p:spPr>
            <a:xfrm>
              <a:off x="3053438" y="447000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140" name="TextBox 139">
              <a:extLst>
                <a:ext uri="{FF2B5EF4-FFF2-40B4-BE49-F238E27FC236}">
                  <a16:creationId xmlns:a16="http://schemas.microsoft.com/office/drawing/2014/main" id="{C38B5470-C19C-8D4E-2FC1-AD67F469AFC6}"/>
                </a:ext>
              </a:extLst>
            </p:cNvPr>
            <p:cNvSpPr txBox="1"/>
            <p:nvPr/>
          </p:nvSpPr>
          <p:spPr>
            <a:xfrm>
              <a:off x="3706448" y="3038651"/>
              <a:ext cx="724878" cy="307777"/>
            </a:xfrm>
            <a:prstGeom prst="rect">
              <a:avLst/>
            </a:prstGeom>
            <a:noFill/>
          </p:spPr>
          <p:txBody>
            <a:bodyPr wrap="none" rtlCol="0">
              <a:spAutoFit/>
            </a:bodyPr>
            <a:lstStyle/>
            <a:p>
              <a:r>
                <a:rPr lang="en-US" sz="1400" b="1" dirty="0"/>
                <a:t>species</a:t>
              </a:r>
            </a:p>
          </p:txBody>
        </p:sp>
      </p:grpSp>
      <p:grpSp>
        <p:nvGrpSpPr>
          <p:cNvPr id="142" name="Group 141">
            <a:extLst>
              <a:ext uri="{FF2B5EF4-FFF2-40B4-BE49-F238E27FC236}">
                <a16:creationId xmlns:a16="http://schemas.microsoft.com/office/drawing/2014/main" id="{64A91B3D-9C7C-1F82-73CE-D13792DD27D4}"/>
              </a:ext>
            </a:extLst>
          </p:cNvPr>
          <p:cNvGrpSpPr/>
          <p:nvPr/>
        </p:nvGrpSpPr>
        <p:grpSpPr>
          <a:xfrm>
            <a:off x="5198531" y="3047117"/>
            <a:ext cx="1815663" cy="2057087"/>
            <a:chOff x="5198531" y="3047117"/>
            <a:chExt cx="1815663" cy="2057087"/>
          </a:xfrm>
        </p:grpSpPr>
        <p:sp>
          <p:nvSpPr>
            <p:cNvPr id="86" name="TextBox 85">
              <a:extLst>
                <a:ext uri="{FF2B5EF4-FFF2-40B4-BE49-F238E27FC236}">
                  <a16:creationId xmlns:a16="http://schemas.microsoft.com/office/drawing/2014/main" id="{7E52D7AC-6752-C44D-1DA4-CBE015860DF0}"/>
                </a:ext>
              </a:extLst>
            </p:cNvPr>
            <p:cNvSpPr txBox="1"/>
            <p:nvPr/>
          </p:nvSpPr>
          <p:spPr>
            <a:xfrm>
              <a:off x="5616317" y="437226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7" name="TextBox 86">
              <a:extLst>
                <a:ext uri="{FF2B5EF4-FFF2-40B4-BE49-F238E27FC236}">
                  <a16:creationId xmlns:a16="http://schemas.microsoft.com/office/drawing/2014/main" id="{969A6527-5871-C5DB-5C2A-CAD087BBC0A3}"/>
                </a:ext>
              </a:extLst>
            </p:cNvPr>
            <p:cNvSpPr txBox="1"/>
            <p:nvPr/>
          </p:nvSpPr>
          <p:spPr>
            <a:xfrm>
              <a:off x="5616317" y="400611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8" name="TextBox 87">
              <a:extLst>
                <a:ext uri="{FF2B5EF4-FFF2-40B4-BE49-F238E27FC236}">
                  <a16:creationId xmlns:a16="http://schemas.microsoft.com/office/drawing/2014/main" id="{86996FF0-F8CB-BAB7-28CA-3E353401BDC7}"/>
                </a:ext>
              </a:extLst>
            </p:cNvPr>
            <p:cNvSpPr txBox="1"/>
            <p:nvPr/>
          </p:nvSpPr>
          <p:spPr>
            <a:xfrm>
              <a:off x="5616317" y="363995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9" name="TextBox 88">
              <a:extLst>
                <a:ext uri="{FF2B5EF4-FFF2-40B4-BE49-F238E27FC236}">
                  <a16:creationId xmlns:a16="http://schemas.microsoft.com/office/drawing/2014/main" id="{4F717257-9B7F-8CCB-1078-8283A80696F9}"/>
                </a:ext>
              </a:extLst>
            </p:cNvPr>
            <p:cNvSpPr txBox="1"/>
            <p:nvPr/>
          </p:nvSpPr>
          <p:spPr>
            <a:xfrm>
              <a:off x="6073516"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0" name="TextBox 89">
              <a:extLst>
                <a:ext uri="{FF2B5EF4-FFF2-40B4-BE49-F238E27FC236}">
                  <a16:creationId xmlns:a16="http://schemas.microsoft.com/office/drawing/2014/main" id="{03E81CBD-FA83-DC9A-7217-3BFBE355493A}"/>
                </a:ext>
              </a:extLst>
            </p:cNvPr>
            <p:cNvSpPr txBox="1"/>
            <p:nvPr/>
          </p:nvSpPr>
          <p:spPr>
            <a:xfrm>
              <a:off x="6073516" y="40008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99EBA6E-BEBD-E68D-C888-8372AC9D8355}"/>
                </a:ext>
              </a:extLst>
            </p:cNvPr>
            <p:cNvSpPr txBox="1"/>
            <p:nvPr/>
          </p:nvSpPr>
          <p:spPr>
            <a:xfrm>
              <a:off x="6073516" y="363470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2" name="TextBox 91">
              <a:extLst>
                <a:ext uri="{FF2B5EF4-FFF2-40B4-BE49-F238E27FC236}">
                  <a16:creationId xmlns:a16="http://schemas.microsoft.com/office/drawing/2014/main" id="{A2E22245-0D22-CE6A-A6DB-CC0EEFD6FB22}"/>
                </a:ext>
              </a:extLst>
            </p:cNvPr>
            <p:cNvSpPr txBox="1"/>
            <p:nvPr/>
          </p:nvSpPr>
          <p:spPr>
            <a:xfrm>
              <a:off x="6535972"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3" name="TextBox 92">
              <a:extLst>
                <a:ext uri="{FF2B5EF4-FFF2-40B4-BE49-F238E27FC236}">
                  <a16:creationId xmlns:a16="http://schemas.microsoft.com/office/drawing/2014/main" id="{DD49984E-311A-FB95-577F-084C4D412106}"/>
                </a:ext>
              </a:extLst>
            </p:cNvPr>
            <p:cNvSpPr txBox="1"/>
            <p:nvPr/>
          </p:nvSpPr>
          <p:spPr>
            <a:xfrm>
              <a:off x="6535972" y="40008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4" name="TextBox 93">
              <a:extLst>
                <a:ext uri="{FF2B5EF4-FFF2-40B4-BE49-F238E27FC236}">
                  <a16:creationId xmlns:a16="http://schemas.microsoft.com/office/drawing/2014/main" id="{D47B6609-BC1C-9699-D860-A13F2DEE7808}"/>
                </a:ext>
              </a:extLst>
            </p:cNvPr>
            <p:cNvSpPr txBox="1"/>
            <p:nvPr/>
          </p:nvSpPr>
          <p:spPr>
            <a:xfrm>
              <a:off x="6535972" y="363470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BCB2AA34-C192-4A16-C28B-763699820ADF}"/>
                </a:ext>
              </a:extLst>
            </p:cNvPr>
            <p:cNvSpPr txBox="1"/>
            <p:nvPr/>
          </p:nvSpPr>
          <p:spPr>
            <a:xfrm>
              <a:off x="5198531" y="369100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99" name="TextBox 98">
              <a:extLst>
                <a:ext uri="{FF2B5EF4-FFF2-40B4-BE49-F238E27FC236}">
                  <a16:creationId xmlns:a16="http://schemas.microsoft.com/office/drawing/2014/main" id="{A2D38CC4-8A1A-827B-5339-EC0BD935E70C}"/>
                </a:ext>
              </a:extLst>
            </p:cNvPr>
            <p:cNvSpPr txBox="1"/>
            <p:nvPr/>
          </p:nvSpPr>
          <p:spPr>
            <a:xfrm>
              <a:off x="5198531" y="404835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00" name="TextBox 99">
              <a:extLst>
                <a:ext uri="{FF2B5EF4-FFF2-40B4-BE49-F238E27FC236}">
                  <a16:creationId xmlns:a16="http://schemas.microsoft.com/office/drawing/2014/main" id="{ECC78F39-FBC0-9DC6-8105-1B53FE587449}"/>
                </a:ext>
              </a:extLst>
            </p:cNvPr>
            <p:cNvSpPr txBox="1"/>
            <p:nvPr/>
          </p:nvSpPr>
          <p:spPr>
            <a:xfrm>
              <a:off x="5198531" y="4405700"/>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101" name="TextBox 100">
              <a:extLst>
                <a:ext uri="{FF2B5EF4-FFF2-40B4-BE49-F238E27FC236}">
                  <a16:creationId xmlns:a16="http://schemas.microsoft.com/office/drawing/2014/main" id="{1BF77758-E2F1-6272-14F5-8B24C128B366}"/>
                </a:ext>
              </a:extLst>
            </p:cNvPr>
            <p:cNvSpPr txBox="1"/>
            <p:nvPr/>
          </p:nvSpPr>
          <p:spPr>
            <a:xfrm>
              <a:off x="5612914"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02" name="TextBox 101">
              <a:extLst>
                <a:ext uri="{FF2B5EF4-FFF2-40B4-BE49-F238E27FC236}">
                  <a16:creationId xmlns:a16="http://schemas.microsoft.com/office/drawing/2014/main" id="{E2A8B310-E277-A1DC-114D-C139BB9F6D90}"/>
                </a:ext>
              </a:extLst>
            </p:cNvPr>
            <p:cNvSpPr txBox="1"/>
            <p:nvPr/>
          </p:nvSpPr>
          <p:spPr>
            <a:xfrm>
              <a:off x="6064858"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03" name="TextBox 102">
              <a:extLst>
                <a:ext uri="{FF2B5EF4-FFF2-40B4-BE49-F238E27FC236}">
                  <a16:creationId xmlns:a16="http://schemas.microsoft.com/office/drawing/2014/main" id="{38CBCB56-284E-C17B-7C82-EEB0249B6FD0}"/>
                </a:ext>
              </a:extLst>
            </p:cNvPr>
            <p:cNvSpPr txBox="1"/>
            <p:nvPr/>
          </p:nvSpPr>
          <p:spPr>
            <a:xfrm>
              <a:off x="6516802"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04" name="TextBox 103">
              <a:extLst>
                <a:ext uri="{FF2B5EF4-FFF2-40B4-BE49-F238E27FC236}">
                  <a16:creationId xmlns:a16="http://schemas.microsoft.com/office/drawing/2014/main" id="{EE20643F-A02B-08F1-DA00-360946EBC139}"/>
                </a:ext>
              </a:extLst>
            </p:cNvPr>
            <p:cNvSpPr txBox="1"/>
            <p:nvPr/>
          </p:nvSpPr>
          <p:spPr>
            <a:xfrm>
              <a:off x="5632084" y="473487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B0E4B375-185C-4721-A158-24A8C46FDCB8}"/>
                </a:ext>
              </a:extLst>
            </p:cNvPr>
            <p:cNvSpPr txBox="1"/>
            <p:nvPr/>
          </p:nvSpPr>
          <p:spPr>
            <a:xfrm>
              <a:off x="6089283" y="472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6" name="TextBox 105">
              <a:extLst>
                <a:ext uri="{FF2B5EF4-FFF2-40B4-BE49-F238E27FC236}">
                  <a16:creationId xmlns:a16="http://schemas.microsoft.com/office/drawing/2014/main" id="{45876513-3D10-B45D-07FA-9E05B65F6A3F}"/>
                </a:ext>
              </a:extLst>
            </p:cNvPr>
            <p:cNvSpPr txBox="1"/>
            <p:nvPr/>
          </p:nvSpPr>
          <p:spPr>
            <a:xfrm>
              <a:off x="6551739" y="4729618"/>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7" name="TextBox 106">
              <a:extLst>
                <a:ext uri="{FF2B5EF4-FFF2-40B4-BE49-F238E27FC236}">
                  <a16:creationId xmlns:a16="http://schemas.microsoft.com/office/drawing/2014/main" id="{EE492082-EFD9-14E1-52A6-8F373A51F950}"/>
                </a:ext>
              </a:extLst>
            </p:cNvPr>
            <p:cNvSpPr txBox="1"/>
            <p:nvPr/>
          </p:nvSpPr>
          <p:spPr>
            <a:xfrm>
              <a:off x="5214298" y="4768307"/>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141" name="TextBox 140">
              <a:extLst>
                <a:ext uri="{FF2B5EF4-FFF2-40B4-BE49-F238E27FC236}">
                  <a16:creationId xmlns:a16="http://schemas.microsoft.com/office/drawing/2014/main" id="{1CD74911-B774-FE25-78A0-78B1A2EC5838}"/>
                </a:ext>
              </a:extLst>
            </p:cNvPr>
            <p:cNvSpPr txBox="1"/>
            <p:nvPr/>
          </p:nvSpPr>
          <p:spPr>
            <a:xfrm>
              <a:off x="5763851" y="3047117"/>
              <a:ext cx="871970" cy="307777"/>
            </a:xfrm>
            <a:prstGeom prst="rect">
              <a:avLst/>
            </a:prstGeom>
            <a:noFill/>
          </p:spPr>
          <p:txBody>
            <a:bodyPr wrap="none" rtlCol="0">
              <a:spAutoFit/>
            </a:bodyPr>
            <a:lstStyle/>
            <a:p>
              <a:r>
                <a:rPr lang="en-US" sz="1400" b="1" dirty="0"/>
                <a:t>reactions</a:t>
              </a:r>
            </a:p>
          </p:txBody>
        </p:sp>
      </p:grpSp>
      <p:sp>
        <p:nvSpPr>
          <p:cNvPr id="144" name="Oval 143">
            <a:extLst>
              <a:ext uri="{FF2B5EF4-FFF2-40B4-BE49-F238E27FC236}">
                <a16:creationId xmlns:a16="http://schemas.microsoft.com/office/drawing/2014/main" id="{691FB99C-FB48-E6BA-5FBC-C64328B354AE}"/>
              </a:ext>
            </a:extLst>
          </p:cNvPr>
          <p:cNvSpPr/>
          <p:nvPr/>
        </p:nvSpPr>
        <p:spPr>
          <a:xfrm>
            <a:off x="3312645" y="3670710"/>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Callout 144">
            <a:extLst>
              <a:ext uri="{FF2B5EF4-FFF2-40B4-BE49-F238E27FC236}">
                <a16:creationId xmlns:a16="http://schemas.microsoft.com/office/drawing/2014/main" id="{33F2C38C-A69C-1393-6612-B0638C890B8F}"/>
              </a:ext>
            </a:extLst>
          </p:cNvPr>
          <p:cNvSpPr/>
          <p:nvPr/>
        </p:nvSpPr>
        <p:spPr>
          <a:xfrm>
            <a:off x="2472305" y="3134314"/>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S1</a:t>
            </a:r>
            <a:r>
              <a:rPr lang="en-US" sz="1400" dirty="0">
                <a:solidFill>
                  <a:schemeClr val="bg1"/>
                </a:solidFill>
              </a:rPr>
              <a:t> OIE</a:t>
            </a:r>
          </a:p>
        </p:txBody>
      </p:sp>
      <p:sp>
        <p:nvSpPr>
          <p:cNvPr id="146" name="Oval 145">
            <a:extLst>
              <a:ext uri="{FF2B5EF4-FFF2-40B4-BE49-F238E27FC236}">
                <a16:creationId xmlns:a16="http://schemas.microsoft.com/office/drawing/2014/main" id="{47151476-9F87-C1A1-9385-7C91D0ABF35E}"/>
              </a:ext>
            </a:extLst>
          </p:cNvPr>
          <p:cNvSpPr/>
          <p:nvPr/>
        </p:nvSpPr>
        <p:spPr>
          <a:xfrm>
            <a:off x="5481529" y="3635552"/>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Callout 146">
            <a:extLst>
              <a:ext uri="{FF2B5EF4-FFF2-40B4-BE49-F238E27FC236}">
                <a16:creationId xmlns:a16="http://schemas.microsoft.com/office/drawing/2014/main" id="{9D1456CE-9A80-332C-ED47-42578DE18977}"/>
              </a:ext>
            </a:extLst>
          </p:cNvPr>
          <p:cNvSpPr/>
          <p:nvPr/>
        </p:nvSpPr>
        <p:spPr>
          <a:xfrm>
            <a:off x="4646327" y="3153078"/>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J1</a:t>
            </a:r>
            <a:r>
              <a:rPr lang="en-US" sz="1400" dirty="0">
                <a:solidFill>
                  <a:schemeClr val="bg1"/>
                </a:solidFill>
              </a:rPr>
              <a:t> OIE</a:t>
            </a:r>
          </a:p>
        </p:txBody>
      </p:sp>
    </p:spTree>
    <p:extLst>
      <p:ext uri="{BB962C8B-B14F-4D97-AF65-F5344CB8AC3E}">
        <p14:creationId xmlns:p14="http://schemas.microsoft.com/office/powerpoint/2010/main" val="1114831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038-C91D-DC1E-BD1A-60CC99DD8C6F}"/>
              </a:ext>
            </a:extLst>
          </p:cNvPr>
          <p:cNvSpPr>
            <a:spLocks noGrp="1"/>
          </p:cNvSpPr>
          <p:nvPr>
            <p:ph type="title"/>
          </p:nvPr>
        </p:nvSpPr>
        <p:spPr>
          <a:xfrm>
            <a:off x="107975" y="170391"/>
            <a:ext cx="11872358" cy="571479"/>
          </a:xfrm>
        </p:spPr>
        <p:txBody>
          <a:bodyPr>
            <a:normAutofit fontScale="90000"/>
          </a:bodyPr>
          <a:lstStyle/>
          <a:p>
            <a:r>
              <a:rPr lang="en-US" sz="3600" b="1" dirty="0"/>
              <a:t>Compatibility sets consider reactants and products separately.</a:t>
            </a:r>
          </a:p>
        </p:txBody>
      </p:sp>
      <p:sp>
        <p:nvSpPr>
          <p:cNvPr id="3" name="Content Placeholder 2">
            <a:extLst>
              <a:ext uri="{FF2B5EF4-FFF2-40B4-BE49-F238E27FC236}">
                <a16:creationId xmlns:a16="http://schemas.microsoft.com/office/drawing/2014/main" id="{49F1F6DA-DE77-3AAA-3E46-8AE2B63433A9}"/>
              </a:ext>
            </a:extLst>
          </p:cNvPr>
          <p:cNvSpPr>
            <a:spLocks noGrp="1"/>
          </p:cNvSpPr>
          <p:nvPr>
            <p:ph idx="1"/>
          </p:nvPr>
        </p:nvSpPr>
        <p:spPr>
          <a:xfrm>
            <a:off x="455418" y="809105"/>
            <a:ext cx="10515600" cy="683121"/>
          </a:xfrm>
        </p:spPr>
        <p:txBody>
          <a:bodyPr>
            <a:normAutofit/>
          </a:bodyPr>
          <a:lstStyle/>
          <a:p>
            <a:pPr marL="0" indent="0">
              <a:buNone/>
            </a:pPr>
            <a:r>
              <a:rPr lang="en-US" sz="2000" dirty="0"/>
              <a:t>Using the stoichiometry matrix masks some features of reaction networks because it is the difference between product and reactant stoichiometries.</a:t>
            </a:r>
          </a:p>
        </p:txBody>
      </p:sp>
      <p:grpSp>
        <p:nvGrpSpPr>
          <p:cNvPr id="4" name="Group 3">
            <a:extLst>
              <a:ext uri="{FF2B5EF4-FFF2-40B4-BE49-F238E27FC236}">
                <a16:creationId xmlns:a16="http://schemas.microsoft.com/office/drawing/2014/main" id="{44D3D664-0B93-0F60-356A-A34A5E265B87}"/>
              </a:ext>
            </a:extLst>
          </p:cNvPr>
          <p:cNvGrpSpPr/>
          <p:nvPr/>
        </p:nvGrpSpPr>
        <p:grpSpPr>
          <a:xfrm>
            <a:off x="2280835" y="1763412"/>
            <a:ext cx="2172428" cy="1294961"/>
            <a:chOff x="5513260" y="2018775"/>
            <a:chExt cx="2172428" cy="1294961"/>
          </a:xfrm>
        </p:grpSpPr>
        <p:sp>
          <p:nvSpPr>
            <p:cNvPr id="5" name="TextBox 4">
              <a:extLst>
                <a:ext uri="{FF2B5EF4-FFF2-40B4-BE49-F238E27FC236}">
                  <a16:creationId xmlns:a16="http://schemas.microsoft.com/office/drawing/2014/main" id="{A028A17C-FC65-C7B6-8AE5-D4225235A9E4}"/>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 name="TextBox 5">
              <a:extLst>
                <a:ext uri="{FF2B5EF4-FFF2-40B4-BE49-F238E27FC236}">
                  <a16:creationId xmlns:a16="http://schemas.microsoft.com/office/drawing/2014/main" id="{04B13153-921B-8C99-87E3-D5E809278A5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 name="TextBox 6">
              <a:extLst>
                <a:ext uri="{FF2B5EF4-FFF2-40B4-BE49-F238E27FC236}">
                  <a16:creationId xmlns:a16="http://schemas.microsoft.com/office/drawing/2014/main" id="{C4DDED5D-12EA-93F9-597D-2711C70D07DD}"/>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8" name="TextBox 7">
              <a:extLst>
                <a:ext uri="{FF2B5EF4-FFF2-40B4-BE49-F238E27FC236}">
                  <a16:creationId xmlns:a16="http://schemas.microsoft.com/office/drawing/2014/main" id="{93762FB0-038D-539F-8850-DD67BA23B753}"/>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 name="TextBox 8">
              <a:extLst>
                <a:ext uri="{FF2B5EF4-FFF2-40B4-BE49-F238E27FC236}">
                  <a16:creationId xmlns:a16="http://schemas.microsoft.com/office/drawing/2014/main" id="{FB9CF896-8261-E68E-7732-9A645DBADD6B}"/>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0" name="TextBox 9">
              <a:extLst>
                <a:ext uri="{FF2B5EF4-FFF2-40B4-BE49-F238E27FC236}">
                  <a16:creationId xmlns:a16="http://schemas.microsoft.com/office/drawing/2014/main" id="{49A137CC-062C-D1FA-D999-1DC61DF3E6CA}"/>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 name="TextBox 10">
              <a:extLst>
                <a:ext uri="{FF2B5EF4-FFF2-40B4-BE49-F238E27FC236}">
                  <a16:creationId xmlns:a16="http://schemas.microsoft.com/office/drawing/2014/main" id="{5A6E323D-A20C-5F6C-9BAB-BF8585CDA7F8}"/>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3409128C-057A-8944-78EB-6DDB527E32A6}"/>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 name="TextBox 12">
              <a:extLst>
                <a:ext uri="{FF2B5EF4-FFF2-40B4-BE49-F238E27FC236}">
                  <a16:creationId xmlns:a16="http://schemas.microsoft.com/office/drawing/2014/main" id="{1A15927C-6F50-5467-0265-0B57B9EB50ED}"/>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 name="TextBox 13">
              <a:extLst>
                <a:ext uri="{FF2B5EF4-FFF2-40B4-BE49-F238E27FC236}">
                  <a16:creationId xmlns:a16="http://schemas.microsoft.com/office/drawing/2014/main" id="{ED49FA5D-1122-76EE-8D77-722BB06F1446}"/>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 name="TextBox 14">
              <a:extLst>
                <a:ext uri="{FF2B5EF4-FFF2-40B4-BE49-F238E27FC236}">
                  <a16:creationId xmlns:a16="http://schemas.microsoft.com/office/drawing/2014/main" id="{A5EB470B-AC33-3472-FB18-517F4A9479B1}"/>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 name="TextBox 15">
              <a:extLst>
                <a:ext uri="{FF2B5EF4-FFF2-40B4-BE49-F238E27FC236}">
                  <a16:creationId xmlns:a16="http://schemas.microsoft.com/office/drawing/2014/main" id="{48067A65-D5DE-1B17-D4A3-E1CA8570E23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7" name="TextBox 16">
              <a:extLst>
                <a:ext uri="{FF2B5EF4-FFF2-40B4-BE49-F238E27FC236}">
                  <a16:creationId xmlns:a16="http://schemas.microsoft.com/office/drawing/2014/main" id="{E1D2A85F-2BB3-35C1-FB4E-8DAD11DC710B}"/>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C53353AF-D629-60E4-265E-C500A184415E}"/>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E0405CAE-3C3E-05BA-FCF3-77E218ABDC9D}"/>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39D0408C-94A1-8A18-C16C-14DB4227C69A}"/>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6EC81D20-42A3-345A-0B33-C9F2DBA0F537}"/>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92BCC8FD-CFD7-CA33-120C-53D7A324B656}"/>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865A373D-EB60-13D1-4C09-40D1FBA631B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60" name="TextBox 59">
            <a:extLst>
              <a:ext uri="{FF2B5EF4-FFF2-40B4-BE49-F238E27FC236}">
                <a16:creationId xmlns:a16="http://schemas.microsoft.com/office/drawing/2014/main" id="{BF9E35B3-67D4-4EC9-2A3D-FB0378909D1C}"/>
              </a:ext>
            </a:extLst>
          </p:cNvPr>
          <p:cNvSpPr txBox="1"/>
          <p:nvPr/>
        </p:nvSpPr>
        <p:spPr>
          <a:xfrm>
            <a:off x="107975" y="1987481"/>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62" name="TextBox 61">
            <a:extLst>
              <a:ext uri="{FF2B5EF4-FFF2-40B4-BE49-F238E27FC236}">
                <a16:creationId xmlns:a16="http://schemas.microsoft.com/office/drawing/2014/main" id="{B214EE36-3CA9-C8DF-AE13-A9CA1CB84627}"/>
              </a:ext>
            </a:extLst>
          </p:cNvPr>
          <p:cNvSpPr txBox="1"/>
          <p:nvPr/>
        </p:nvSpPr>
        <p:spPr>
          <a:xfrm>
            <a:off x="455418" y="1467543"/>
            <a:ext cx="981872" cy="307777"/>
          </a:xfrm>
          <a:prstGeom prst="rect">
            <a:avLst/>
          </a:prstGeom>
          <a:noFill/>
        </p:spPr>
        <p:txBody>
          <a:bodyPr wrap="none" rtlCol="0">
            <a:spAutoFit/>
          </a:bodyPr>
          <a:lstStyle/>
          <a:p>
            <a:r>
              <a:rPr lang="en-US" sz="1400" b="1" dirty="0"/>
              <a:t>Network A</a:t>
            </a:r>
          </a:p>
        </p:txBody>
      </p:sp>
      <p:sp>
        <p:nvSpPr>
          <p:cNvPr id="65" name="TextBox 64">
            <a:extLst>
              <a:ext uri="{FF2B5EF4-FFF2-40B4-BE49-F238E27FC236}">
                <a16:creationId xmlns:a16="http://schemas.microsoft.com/office/drawing/2014/main" id="{B8605ACA-B0FE-AE18-BBF1-8C2D8D9ECFDD}"/>
              </a:ext>
            </a:extLst>
          </p:cNvPr>
          <p:cNvSpPr txBox="1"/>
          <p:nvPr/>
        </p:nvSpPr>
        <p:spPr>
          <a:xfrm>
            <a:off x="2586619" y="1467543"/>
            <a:ext cx="1916871" cy="307777"/>
          </a:xfrm>
          <a:prstGeom prst="rect">
            <a:avLst/>
          </a:prstGeom>
          <a:noFill/>
        </p:spPr>
        <p:txBody>
          <a:bodyPr wrap="none" rtlCol="0">
            <a:spAutoFit/>
          </a:bodyPr>
          <a:lstStyle/>
          <a:p>
            <a:r>
              <a:rPr lang="en-US" sz="1400" b="1" dirty="0"/>
              <a:t>Stoichiometry Matrix A</a:t>
            </a:r>
          </a:p>
        </p:txBody>
      </p:sp>
      <p:grpSp>
        <p:nvGrpSpPr>
          <p:cNvPr id="66" name="Group 65">
            <a:extLst>
              <a:ext uri="{FF2B5EF4-FFF2-40B4-BE49-F238E27FC236}">
                <a16:creationId xmlns:a16="http://schemas.microsoft.com/office/drawing/2014/main" id="{0DA091E4-6DAF-10C2-811D-EE60D36CC771}"/>
              </a:ext>
            </a:extLst>
          </p:cNvPr>
          <p:cNvGrpSpPr/>
          <p:nvPr/>
        </p:nvGrpSpPr>
        <p:grpSpPr>
          <a:xfrm>
            <a:off x="7980695" y="1805298"/>
            <a:ext cx="2172428" cy="1294961"/>
            <a:chOff x="5513260" y="2018775"/>
            <a:chExt cx="2172428" cy="1294961"/>
          </a:xfrm>
        </p:grpSpPr>
        <p:sp>
          <p:nvSpPr>
            <p:cNvPr id="67" name="TextBox 66">
              <a:extLst>
                <a:ext uri="{FF2B5EF4-FFF2-40B4-BE49-F238E27FC236}">
                  <a16:creationId xmlns:a16="http://schemas.microsoft.com/office/drawing/2014/main" id="{777D5BE3-D996-A6DC-7FA9-846E4E94064E}"/>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8" name="TextBox 67">
              <a:extLst>
                <a:ext uri="{FF2B5EF4-FFF2-40B4-BE49-F238E27FC236}">
                  <a16:creationId xmlns:a16="http://schemas.microsoft.com/office/drawing/2014/main" id="{9F134EF6-6D19-35A2-C7D8-E60F442192E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9" name="TextBox 68">
              <a:extLst>
                <a:ext uri="{FF2B5EF4-FFF2-40B4-BE49-F238E27FC236}">
                  <a16:creationId xmlns:a16="http://schemas.microsoft.com/office/drawing/2014/main" id="{B02CB7D8-0281-FF0B-757D-649C14AB5800}"/>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0" name="TextBox 69">
              <a:extLst>
                <a:ext uri="{FF2B5EF4-FFF2-40B4-BE49-F238E27FC236}">
                  <a16:creationId xmlns:a16="http://schemas.microsoft.com/office/drawing/2014/main" id="{95FD6EE1-85CA-36DD-B278-581753EBC11E}"/>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1" name="TextBox 70">
              <a:extLst>
                <a:ext uri="{FF2B5EF4-FFF2-40B4-BE49-F238E27FC236}">
                  <a16:creationId xmlns:a16="http://schemas.microsoft.com/office/drawing/2014/main" id="{A2863B9C-A0B8-FBB8-7B72-0B129FB2B366}"/>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2" name="TextBox 71">
              <a:extLst>
                <a:ext uri="{FF2B5EF4-FFF2-40B4-BE49-F238E27FC236}">
                  <a16:creationId xmlns:a16="http://schemas.microsoft.com/office/drawing/2014/main" id="{F98B408E-2401-F642-45D7-DDB13C8FB08E}"/>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3" name="TextBox 72">
              <a:extLst>
                <a:ext uri="{FF2B5EF4-FFF2-40B4-BE49-F238E27FC236}">
                  <a16:creationId xmlns:a16="http://schemas.microsoft.com/office/drawing/2014/main" id="{77FA046D-03B9-EE47-59AD-CB661322B90C}"/>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4" name="TextBox 73">
              <a:extLst>
                <a:ext uri="{FF2B5EF4-FFF2-40B4-BE49-F238E27FC236}">
                  <a16:creationId xmlns:a16="http://schemas.microsoft.com/office/drawing/2014/main" id="{9826D131-12E1-B4A0-FEE6-63137BF080EA}"/>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5" name="TextBox 74">
              <a:extLst>
                <a:ext uri="{FF2B5EF4-FFF2-40B4-BE49-F238E27FC236}">
                  <a16:creationId xmlns:a16="http://schemas.microsoft.com/office/drawing/2014/main" id="{5ED9FF76-D37E-B299-7DF1-26671C8B2A5C}"/>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6" name="TextBox 75">
              <a:extLst>
                <a:ext uri="{FF2B5EF4-FFF2-40B4-BE49-F238E27FC236}">
                  <a16:creationId xmlns:a16="http://schemas.microsoft.com/office/drawing/2014/main" id="{6CB244F3-3EDD-2253-BFF7-579D04154A54}"/>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7" name="TextBox 76">
              <a:extLst>
                <a:ext uri="{FF2B5EF4-FFF2-40B4-BE49-F238E27FC236}">
                  <a16:creationId xmlns:a16="http://schemas.microsoft.com/office/drawing/2014/main" id="{7DD623C0-0F19-38FC-A15F-BB106F865C65}"/>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8" name="TextBox 77">
              <a:extLst>
                <a:ext uri="{FF2B5EF4-FFF2-40B4-BE49-F238E27FC236}">
                  <a16:creationId xmlns:a16="http://schemas.microsoft.com/office/drawing/2014/main" id="{8872B826-97DB-CEF5-1B45-E4D8C583EFC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9" name="TextBox 78">
              <a:extLst>
                <a:ext uri="{FF2B5EF4-FFF2-40B4-BE49-F238E27FC236}">
                  <a16:creationId xmlns:a16="http://schemas.microsoft.com/office/drawing/2014/main" id="{287F348F-F936-955D-04B1-3D10B8BBC996}"/>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80" name="TextBox 79">
              <a:extLst>
                <a:ext uri="{FF2B5EF4-FFF2-40B4-BE49-F238E27FC236}">
                  <a16:creationId xmlns:a16="http://schemas.microsoft.com/office/drawing/2014/main" id="{550A8D68-5640-1735-747C-F4AD7372546D}"/>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81" name="TextBox 80">
              <a:extLst>
                <a:ext uri="{FF2B5EF4-FFF2-40B4-BE49-F238E27FC236}">
                  <a16:creationId xmlns:a16="http://schemas.microsoft.com/office/drawing/2014/main" id="{0AA0A662-737A-A606-2C72-E79766B6AA26}"/>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82" name="TextBox 81">
              <a:extLst>
                <a:ext uri="{FF2B5EF4-FFF2-40B4-BE49-F238E27FC236}">
                  <a16:creationId xmlns:a16="http://schemas.microsoft.com/office/drawing/2014/main" id="{C7B58803-97E1-2177-E1D8-A355F6448D78}"/>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83" name="TextBox 82">
              <a:extLst>
                <a:ext uri="{FF2B5EF4-FFF2-40B4-BE49-F238E27FC236}">
                  <a16:creationId xmlns:a16="http://schemas.microsoft.com/office/drawing/2014/main" id="{8FB51BC9-8416-D146-383D-B4AE227E8882}"/>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6E7EE5EC-492C-AFBE-1E62-F4582995D807}"/>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6E3FC0AE-C9F4-F2D5-1D0A-BA0BCDFF593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86" name="TextBox 85">
            <a:extLst>
              <a:ext uri="{FF2B5EF4-FFF2-40B4-BE49-F238E27FC236}">
                <a16:creationId xmlns:a16="http://schemas.microsoft.com/office/drawing/2014/main" id="{C39DDE7D-B724-717E-EED7-1439B97133D9}"/>
              </a:ext>
            </a:extLst>
          </p:cNvPr>
          <p:cNvSpPr txBox="1"/>
          <p:nvPr/>
        </p:nvSpPr>
        <p:spPr>
          <a:xfrm>
            <a:off x="5309021" y="2025865"/>
            <a:ext cx="2762295"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2 S1 -&gt; S1 +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87" name="TextBox 86">
            <a:extLst>
              <a:ext uri="{FF2B5EF4-FFF2-40B4-BE49-F238E27FC236}">
                <a16:creationId xmlns:a16="http://schemas.microsoft.com/office/drawing/2014/main" id="{6D814488-84C6-AC68-27AD-2E3339D722DB}"/>
              </a:ext>
            </a:extLst>
          </p:cNvPr>
          <p:cNvSpPr txBox="1"/>
          <p:nvPr/>
        </p:nvSpPr>
        <p:spPr>
          <a:xfrm>
            <a:off x="6155278" y="1509429"/>
            <a:ext cx="1020087" cy="307777"/>
          </a:xfrm>
          <a:prstGeom prst="rect">
            <a:avLst/>
          </a:prstGeom>
          <a:noFill/>
        </p:spPr>
        <p:txBody>
          <a:bodyPr wrap="none" rtlCol="0">
            <a:spAutoFit/>
          </a:bodyPr>
          <a:lstStyle/>
          <a:p>
            <a:r>
              <a:rPr lang="en-US" sz="1400" b="1" dirty="0"/>
              <a:t>Network A’</a:t>
            </a:r>
          </a:p>
        </p:txBody>
      </p:sp>
      <p:sp>
        <p:nvSpPr>
          <p:cNvPr id="88" name="TextBox 87">
            <a:extLst>
              <a:ext uri="{FF2B5EF4-FFF2-40B4-BE49-F238E27FC236}">
                <a16:creationId xmlns:a16="http://schemas.microsoft.com/office/drawing/2014/main" id="{5469F08E-2627-D388-BDC7-0C099E33F1E7}"/>
              </a:ext>
            </a:extLst>
          </p:cNvPr>
          <p:cNvSpPr txBox="1"/>
          <p:nvPr/>
        </p:nvSpPr>
        <p:spPr>
          <a:xfrm>
            <a:off x="8286479" y="1509429"/>
            <a:ext cx="1955087" cy="307777"/>
          </a:xfrm>
          <a:prstGeom prst="rect">
            <a:avLst/>
          </a:prstGeom>
          <a:noFill/>
        </p:spPr>
        <p:txBody>
          <a:bodyPr wrap="none" rtlCol="0">
            <a:spAutoFit/>
          </a:bodyPr>
          <a:lstStyle/>
          <a:p>
            <a:r>
              <a:rPr lang="en-US" sz="1400" b="1" dirty="0"/>
              <a:t>Stoichiometry Matrix A’</a:t>
            </a:r>
          </a:p>
        </p:txBody>
      </p:sp>
      <p:sp>
        <p:nvSpPr>
          <p:cNvPr id="90" name="TextBox 89">
            <a:extLst>
              <a:ext uri="{FF2B5EF4-FFF2-40B4-BE49-F238E27FC236}">
                <a16:creationId xmlns:a16="http://schemas.microsoft.com/office/drawing/2014/main" id="{0F5E6C65-BA97-1690-E24F-38697BCC4693}"/>
              </a:ext>
            </a:extLst>
          </p:cNvPr>
          <p:cNvSpPr txBox="1"/>
          <p:nvPr/>
        </p:nvSpPr>
        <p:spPr>
          <a:xfrm>
            <a:off x="2591270" y="412536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1" name="TextBox 90">
            <a:extLst>
              <a:ext uri="{FF2B5EF4-FFF2-40B4-BE49-F238E27FC236}">
                <a16:creationId xmlns:a16="http://schemas.microsoft.com/office/drawing/2014/main" id="{AF7826E4-CC78-9169-D454-D6AA7408C817}"/>
              </a:ext>
            </a:extLst>
          </p:cNvPr>
          <p:cNvSpPr txBox="1"/>
          <p:nvPr/>
        </p:nvSpPr>
        <p:spPr>
          <a:xfrm>
            <a:off x="2591270" y="375921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2" name="TextBox 91">
            <a:extLst>
              <a:ext uri="{FF2B5EF4-FFF2-40B4-BE49-F238E27FC236}">
                <a16:creationId xmlns:a16="http://schemas.microsoft.com/office/drawing/2014/main" id="{5FAA12D7-79CB-7EB8-48CD-5580F83B594E}"/>
              </a:ext>
            </a:extLst>
          </p:cNvPr>
          <p:cNvSpPr txBox="1"/>
          <p:nvPr/>
        </p:nvSpPr>
        <p:spPr>
          <a:xfrm>
            <a:off x="2591270" y="339305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3" name="TextBox 92">
            <a:extLst>
              <a:ext uri="{FF2B5EF4-FFF2-40B4-BE49-F238E27FC236}">
                <a16:creationId xmlns:a16="http://schemas.microsoft.com/office/drawing/2014/main" id="{F89C16F2-D1EA-5883-4500-9D48B93CEEA5}"/>
              </a:ext>
            </a:extLst>
          </p:cNvPr>
          <p:cNvSpPr txBox="1"/>
          <p:nvPr/>
        </p:nvSpPr>
        <p:spPr>
          <a:xfrm>
            <a:off x="3048469" y="412011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4" name="TextBox 93">
            <a:extLst>
              <a:ext uri="{FF2B5EF4-FFF2-40B4-BE49-F238E27FC236}">
                <a16:creationId xmlns:a16="http://schemas.microsoft.com/office/drawing/2014/main" id="{E10058F6-80C4-90E2-2F9E-5E1ACAD8C6CA}"/>
              </a:ext>
            </a:extLst>
          </p:cNvPr>
          <p:cNvSpPr txBox="1"/>
          <p:nvPr/>
        </p:nvSpPr>
        <p:spPr>
          <a:xfrm>
            <a:off x="3048469" y="375395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5" name="TextBox 94">
            <a:extLst>
              <a:ext uri="{FF2B5EF4-FFF2-40B4-BE49-F238E27FC236}">
                <a16:creationId xmlns:a16="http://schemas.microsoft.com/office/drawing/2014/main" id="{753EC14A-6D28-4BEB-4BA6-6B7508A3D0EC}"/>
              </a:ext>
            </a:extLst>
          </p:cNvPr>
          <p:cNvSpPr txBox="1"/>
          <p:nvPr/>
        </p:nvSpPr>
        <p:spPr>
          <a:xfrm>
            <a:off x="3048469" y="338780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6" name="TextBox 95">
            <a:extLst>
              <a:ext uri="{FF2B5EF4-FFF2-40B4-BE49-F238E27FC236}">
                <a16:creationId xmlns:a16="http://schemas.microsoft.com/office/drawing/2014/main" id="{9806B6AF-B2ED-254E-AEE8-7F3900676A4E}"/>
              </a:ext>
            </a:extLst>
          </p:cNvPr>
          <p:cNvSpPr txBox="1"/>
          <p:nvPr/>
        </p:nvSpPr>
        <p:spPr>
          <a:xfrm>
            <a:off x="3510925" y="412011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7" name="TextBox 96">
            <a:extLst>
              <a:ext uri="{FF2B5EF4-FFF2-40B4-BE49-F238E27FC236}">
                <a16:creationId xmlns:a16="http://schemas.microsoft.com/office/drawing/2014/main" id="{685B8D21-D615-D8FD-8689-35449AC7C6A9}"/>
              </a:ext>
            </a:extLst>
          </p:cNvPr>
          <p:cNvSpPr txBox="1"/>
          <p:nvPr/>
        </p:nvSpPr>
        <p:spPr>
          <a:xfrm>
            <a:off x="3510925" y="375395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8" name="TextBox 97">
            <a:extLst>
              <a:ext uri="{FF2B5EF4-FFF2-40B4-BE49-F238E27FC236}">
                <a16:creationId xmlns:a16="http://schemas.microsoft.com/office/drawing/2014/main" id="{F7883B8D-00E9-47A4-18AB-D55A2FD5838F}"/>
              </a:ext>
            </a:extLst>
          </p:cNvPr>
          <p:cNvSpPr txBox="1"/>
          <p:nvPr/>
        </p:nvSpPr>
        <p:spPr>
          <a:xfrm>
            <a:off x="3510925" y="338780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9" name="TextBox 98">
            <a:extLst>
              <a:ext uri="{FF2B5EF4-FFF2-40B4-BE49-F238E27FC236}">
                <a16:creationId xmlns:a16="http://schemas.microsoft.com/office/drawing/2014/main" id="{400613B8-E286-E7FD-A492-356098F26D31}"/>
              </a:ext>
            </a:extLst>
          </p:cNvPr>
          <p:cNvSpPr txBox="1"/>
          <p:nvPr/>
        </p:nvSpPr>
        <p:spPr>
          <a:xfrm>
            <a:off x="3968124" y="411485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0" name="TextBox 99">
            <a:extLst>
              <a:ext uri="{FF2B5EF4-FFF2-40B4-BE49-F238E27FC236}">
                <a16:creationId xmlns:a16="http://schemas.microsoft.com/office/drawing/2014/main" id="{ED04F928-DD99-AB34-A7A9-5551873E7FFB}"/>
              </a:ext>
            </a:extLst>
          </p:cNvPr>
          <p:cNvSpPr txBox="1"/>
          <p:nvPr/>
        </p:nvSpPr>
        <p:spPr>
          <a:xfrm>
            <a:off x="3968124" y="374870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1" name="TextBox 100">
            <a:extLst>
              <a:ext uri="{FF2B5EF4-FFF2-40B4-BE49-F238E27FC236}">
                <a16:creationId xmlns:a16="http://schemas.microsoft.com/office/drawing/2014/main" id="{6AA2DF34-A57D-A0F7-2488-1959926DAE24}"/>
              </a:ext>
            </a:extLst>
          </p:cNvPr>
          <p:cNvSpPr txBox="1"/>
          <p:nvPr/>
        </p:nvSpPr>
        <p:spPr>
          <a:xfrm>
            <a:off x="3968124" y="338254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2" name="TextBox 101">
            <a:extLst>
              <a:ext uri="{FF2B5EF4-FFF2-40B4-BE49-F238E27FC236}">
                <a16:creationId xmlns:a16="http://schemas.microsoft.com/office/drawing/2014/main" id="{12F00D24-353F-098D-B09A-9C7CE4C574AE}"/>
              </a:ext>
            </a:extLst>
          </p:cNvPr>
          <p:cNvSpPr txBox="1"/>
          <p:nvPr/>
        </p:nvSpPr>
        <p:spPr>
          <a:xfrm>
            <a:off x="2654333"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03" name="TextBox 102">
            <a:extLst>
              <a:ext uri="{FF2B5EF4-FFF2-40B4-BE49-F238E27FC236}">
                <a16:creationId xmlns:a16="http://schemas.microsoft.com/office/drawing/2014/main" id="{319BB4E9-8A0B-ACC3-3919-DFE587B9E67F}"/>
              </a:ext>
            </a:extLst>
          </p:cNvPr>
          <p:cNvSpPr txBox="1"/>
          <p:nvPr/>
        </p:nvSpPr>
        <p:spPr>
          <a:xfrm>
            <a:off x="3106277"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04" name="TextBox 103">
            <a:extLst>
              <a:ext uri="{FF2B5EF4-FFF2-40B4-BE49-F238E27FC236}">
                <a16:creationId xmlns:a16="http://schemas.microsoft.com/office/drawing/2014/main" id="{D69C63CE-1E66-A12A-DC16-455CB185F819}"/>
              </a:ext>
            </a:extLst>
          </p:cNvPr>
          <p:cNvSpPr txBox="1"/>
          <p:nvPr/>
        </p:nvSpPr>
        <p:spPr>
          <a:xfrm>
            <a:off x="3558221"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05" name="TextBox 104">
            <a:extLst>
              <a:ext uri="{FF2B5EF4-FFF2-40B4-BE49-F238E27FC236}">
                <a16:creationId xmlns:a16="http://schemas.microsoft.com/office/drawing/2014/main" id="{804FA308-3ECA-CA45-C986-9A3707568F37}"/>
              </a:ext>
            </a:extLst>
          </p:cNvPr>
          <p:cNvSpPr txBox="1"/>
          <p:nvPr/>
        </p:nvSpPr>
        <p:spPr>
          <a:xfrm>
            <a:off x="4010165"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06" name="TextBox 105">
            <a:extLst>
              <a:ext uri="{FF2B5EF4-FFF2-40B4-BE49-F238E27FC236}">
                <a16:creationId xmlns:a16="http://schemas.microsoft.com/office/drawing/2014/main" id="{A43E6E24-1F49-8DEF-18D7-F18AFEF442EB}"/>
              </a:ext>
            </a:extLst>
          </p:cNvPr>
          <p:cNvSpPr txBox="1"/>
          <p:nvPr/>
        </p:nvSpPr>
        <p:spPr>
          <a:xfrm>
            <a:off x="2258151" y="344410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07" name="TextBox 106">
            <a:extLst>
              <a:ext uri="{FF2B5EF4-FFF2-40B4-BE49-F238E27FC236}">
                <a16:creationId xmlns:a16="http://schemas.microsoft.com/office/drawing/2014/main" id="{B3AF05C0-8A36-790D-2085-302C85FE198F}"/>
              </a:ext>
            </a:extLst>
          </p:cNvPr>
          <p:cNvSpPr txBox="1"/>
          <p:nvPr/>
        </p:nvSpPr>
        <p:spPr>
          <a:xfrm>
            <a:off x="2258151" y="380145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08" name="TextBox 107">
            <a:extLst>
              <a:ext uri="{FF2B5EF4-FFF2-40B4-BE49-F238E27FC236}">
                <a16:creationId xmlns:a16="http://schemas.microsoft.com/office/drawing/2014/main" id="{319E31D5-81FC-B937-3D41-7EF10589F7D8}"/>
              </a:ext>
            </a:extLst>
          </p:cNvPr>
          <p:cNvSpPr txBox="1"/>
          <p:nvPr/>
        </p:nvSpPr>
        <p:spPr>
          <a:xfrm>
            <a:off x="2258151" y="415880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29" name="Group 128">
            <a:extLst>
              <a:ext uri="{FF2B5EF4-FFF2-40B4-BE49-F238E27FC236}">
                <a16:creationId xmlns:a16="http://schemas.microsoft.com/office/drawing/2014/main" id="{5184BD47-C10B-F7EC-CAEC-4A106E57E737}"/>
              </a:ext>
            </a:extLst>
          </p:cNvPr>
          <p:cNvGrpSpPr/>
          <p:nvPr/>
        </p:nvGrpSpPr>
        <p:grpSpPr>
          <a:xfrm>
            <a:off x="2280835" y="4566497"/>
            <a:ext cx="2172428" cy="1050596"/>
            <a:chOff x="4118102" y="4752627"/>
            <a:chExt cx="2172428" cy="1050596"/>
          </a:xfrm>
        </p:grpSpPr>
        <p:sp>
          <p:nvSpPr>
            <p:cNvPr id="110" name="TextBox 109">
              <a:extLst>
                <a:ext uri="{FF2B5EF4-FFF2-40B4-BE49-F238E27FC236}">
                  <a16:creationId xmlns:a16="http://schemas.microsoft.com/office/drawing/2014/main" id="{8E6776FB-B3E9-5733-C45A-5A765720174B}"/>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1" name="TextBox 110">
              <a:extLst>
                <a:ext uri="{FF2B5EF4-FFF2-40B4-BE49-F238E27FC236}">
                  <a16:creationId xmlns:a16="http://schemas.microsoft.com/office/drawing/2014/main" id="{EEADF604-9BFE-3065-DC3A-4DB927F83F72}"/>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2" name="TextBox 111">
              <a:extLst>
                <a:ext uri="{FF2B5EF4-FFF2-40B4-BE49-F238E27FC236}">
                  <a16:creationId xmlns:a16="http://schemas.microsoft.com/office/drawing/2014/main" id="{33C7ACB2-450B-95F2-6634-7B5B5A9BF4E4}"/>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3" name="TextBox 112">
              <a:extLst>
                <a:ext uri="{FF2B5EF4-FFF2-40B4-BE49-F238E27FC236}">
                  <a16:creationId xmlns:a16="http://schemas.microsoft.com/office/drawing/2014/main" id="{99AFFD15-8B91-5C03-0899-690351442051}"/>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4" name="TextBox 113">
              <a:extLst>
                <a:ext uri="{FF2B5EF4-FFF2-40B4-BE49-F238E27FC236}">
                  <a16:creationId xmlns:a16="http://schemas.microsoft.com/office/drawing/2014/main" id="{751A54F5-0440-56CF-9CB7-D5FD44F63816}"/>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5" name="TextBox 114">
              <a:extLst>
                <a:ext uri="{FF2B5EF4-FFF2-40B4-BE49-F238E27FC236}">
                  <a16:creationId xmlns:a16="http://schemas.microsoft.com/office/drawing/2014/main" id="{7C26861C-CF7A-B006-6A79-BAB070C767C0}"/>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6" name="TextBox 115">
              <a:extLst>
                <a:ext uri="{FF2B5EF4-FFF2-40B4-BE49-F238E27FC236}">
                  <a16:creationId xmlns:a16="http://schemas.microsoft.com/office/drawing/2014/main" id="{C1FB75F6-8264-80C3-28BC-EF120FF82827}"/>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7" name="TextBox 116">
              <a:extLst>
                <a:ext uri="{FF2B5EF4-FFF2-40B4-BE49-F238E27FC236}">
                  <a16:creationId xmlns:a16="http://schemas.microsoft.com/office/drawing/2014/main" id="{F3CA5EDC-C27D-6E36-A9C7-037562133869}"/>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8" name="TextBox 117">
              <a:extLst>
                <a:ext uri="{FF2B5EF4-FFF2-40B4-BE49-F238E27FC236}">
                  <a16:creationId xmlns:a16="http://schemas.microsoft.com/office/drawing/2014/main" id="{27445FB2-1CF5-FA55-6D47-69E342A8DC3F}"/>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9" name="TextBox 118">
              <a:extLst>
                <a:ext uri="{FF2B5EF4-FFF2-40B4-BE49-F238E27FC236}">
                  <a16:creationId xmlns:a16="http://schemas.microsoft.com/office/drawing/2014/main" id="{D72B563C-0116-DFA6-6A65-BB1E09FFDAA5}"/>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0" name="TextBox 119">
              <a:extLst>
                <a:ext uri="{FF2B5EF4-FFF2-40B4-BE49-F238E27FC236}">
                  <a16:creationId xmlns:a16="http://schemas.microsoft.com/office/drawing/2014/main" id="{BDDCA1E9-1B80-3931-D839-E7E61BE15B98}"/>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21" name="TextBox 120">
              <a:extLst>
                <a:ext uri="{FF2B5EF4-FFF2-40B4-BE49-F238E27FC236}">
                  <a16:creationId xmlns:a16="http://schemas.microsoft.com/office/drawing/2014/main" id="{D642E89A-50D9-0938-D924-19336FF704E3}"/>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6" name="TextBox 125">
              <a:extLst>
                <a:ext uri="{FF2B5EF4-FFF2-40B4-BE49-F238E27FC236}">
                  <a16:creationId xmlns:a16="http://schemas.microsoft.com/office/drawing/2014/main" id="{7723FD8E-99AC-2B6E-34BB-5293DF91A84F}"/>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27" name="TextBox 126">
              <a:extLst>
                <a:ext uri="{FF2B5EF4-FFF2-40B4-BE49-F238E27FC236}">
                  <a16:creationId xmlns:a16="http://schemas.microsoft.com/office/drawing/2014/main" id="{E0929D07-D651-C1B5-839C-7B01C6BFABD7}"/>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28" name="TextBox 127">
              <a:extLst>
                <a:ext uri="{FF2B5EF4-FFF2-40B4-BE49-F238E27FC236}">
                  <a16:creationId xmlns:a16="http://schemas.microsoft.com/office/drawing/2014/main" id="{1CFED239-7FFB-8459-3E69-21F9F666B808}"/>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30" name="TextBox 129">
            <a:extLst>
              <a:ext uri="{FF2B5EF4-FFF2-40B4-BE49-F238E27FC236}">
                <a16:creationId xmlns:a16="http://schemas.microsoft.com/office/drawing/2014/main" id="{897ACA43-6D1C-6FF8-FFD5-E8C7CFEA8973}"/>
              </a:ext>
            </a:extLst>
          </p:cNvPr>
          <p:cNvSpPr txBox="1"/>
          <p:nvPr/>
        </p:nvSpPr>
        <p:spPr>
          <a:xfrm>
            <a:off x="74190" y="3681112"/>
            <a:ext cx="2330344" cy="523220"/>
          </a:xfrm>
          <a:prstGeom prst="rect">
            <a:avLst/>
          </a:prstGeom>
          <a:noFill/>
        </p:spPr>
        <p:txBody>
          <a:bodyPr wrap="square" rtlCol="0">
            <a:spAutoFit/>
          </a:bodyPr>
          <a:lstStyle/>
          <a:p>
            <a:pPr algn="ctr"/>
            <a:r>
              <a:rPr lang="en-US" sz="1400" b="1" dirty="0"/>
              <a:t>Reactant Stoichiometry Matrix A</a:t>
            </a:r>
          </a:p>
        </p:txBody>
      </p:sp>
      <p:sp>
        <p:nvSpPr>
          <p:cNvPr id="131" name="TextBox 130">
            <a:extLst>
              <a:ext uri="{FF2B5EF4-FFF2-40B4-BE49-F238E27FC236}">
                <a16:creationId xmlns:a16="http://schemas.microsoft.com/office/drawing/2014/main" id="{1A4B9462-D8B3-3E74-4174-329A8CE1A3A0}"/>
              </a:ext>
            </a:extLst>
          </p:cNvPr>
          <p:cNvSpPr txBox="1"/>
          <p:nvPr/>
        </p:nvSpPr>
        <p:spPr>
          <a:xfrm>
            <a:off x="29988" y="4874274"/>
            <a:ext cx="2330344" cy="523220"/>
          </a:xfrm>
          <a:prstGeom prst="rect">
            <a:avLst/>
          </a:prstGeom>
          <a:noFill/>
        </p:spPr>
        <p:txBody>
          <a:bodyPr wrap="square" rtlCol="0">
            <a:spAutoFit/>
          </a:bodyPr>
          <a:lstStyle/>
          <a:p>
            <a:pPr algn="ctr"/>
            <a:r>
              <a:rPr lang="en-US" sz="1400" b="1" dirty="0"/>
              <a:t>Product Stoichiometry Matrix A</a:t>
            </a:r>
          </a:p>
        </p:txBody>
      </p:sp>
      <p:sp>
        <p:nvSpPr>
          <p:cNvPr id="132" name="TextBox 131">
            <a:extLst>
              <a:ext uri="{FF2B5EF4-FFF2-40B4-BE49-F238E27FC236}">
                <a16:creationId xmlns:a16="http://schemas.microsoft.com/office/drawing/2014/main" id="{4FD051CA-FB4F-37B2-EA8D-1AD8F3F1C027}"/>
              </a:ext>
            </a:extLst>
          </p:cNvPr>
          <p:cNvSpPr txBox="1"/>
          <p:nvPr/>
        </p:nvSpPr>
        <p:spPr>
          <a:xfrm>
            <a:off x="8291130" y="4111204"/>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3" name="TextBox 132">
            <a:extLst>
              <a:ext uri="{FF2B5EF4-FFF2-40B4-BE49-F238E27FC236}">
                <a16:creationId xmlns:a16="http://schemas.microsoft.com/office/drawing/2014/main" id="{7F5E9636-B494-2E57-793B-4006DE122587}"/>
              </a:ext>
            </a:extLst>
          </p:cNvPr>
          <p:cNvSpPr txBox="1"/>
          <p:nvPr/>
        </p:nvSpPr>
        <p:spPr>
          <a:xfrm>
            <a:off x="8291130" y="374504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4" name="TextBox 133">
            <a:extLst>
              <a:ext uri="{FF2B5EF4-FFF2-40B4-BE49-F238E27FC236}">
                <a16:creationId xmlns:a16="http://schemas.microsoft.com/office/drawing/2014/main" id="{E24AF1B2-ED72-974E-3435-42274CA7964B}"/>
              </a:ext>
            </a:extLst>
          </p:cNvPr>
          <p:cNvSpPr txBox="1"/>
          <p:nvPr/>
        </p:nvSpPr>
        <p:spPr>
          <a:xfrm>
            <a:off x="8291130" y="3378893"/>
            <a:ext cx="462455" cy="307777"/>
          </a:xfrm>
          <a:prstGeom prst="rect">
            <a:avLst/>
          </a:prstGeom>
          <a:noFill/>
          <a:ln w="19050">
            <a:solidFill>
              <a:schemeClr val="tx1"/>
            </a:solidFill>
          </a:ln>
        </p:spPr>
        <p:txBody>
          <a:bodyPr wrap="square" rtlCol="0">
            <a:spAutoFit/>
          </a:bodyPr>
          <a:lstStyle/>
          <a:p>
            <a:pPr algn="ctr"/>
            <a:r>
              <a:rPr lang="en-US" sz="1400" dirty="0"/>
              <a:t>2</a:t>
            </a:r>
          </a:p>
        </p:txBody>
      </p:sp>
      <p:sp>
        <p:nvSpPr>
          <p:cNvPr id="135" name="TextBox 134">
            <a:extLst>
              <a:ext uri="{FF2B5EF4-FFF2-40B4-BE49-F238E27FC236}">
                <a16:creationId xmlns:a16="http://schemas.microsoft.com/office/drawing/2014/main" id="{B9E30697-C18E-E030-93E9-39294EF8A014}"/>
              </a:ext>
            </a:extLst>
          </p:cNvPr>
          <p:cNvSpPr txBox="1"/>
          <p:nvPr/>
        </p:nvSpPr>
        <p:spPr>
          <a:xfrm>
            <a:off x="8748329" y="41059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6" name="TextBox 135">
            <a:extLst>
              <a:ext uri="{FF2B5EF4-FFF2-40B4-BE49-F238E27FC236}">
                <a16:creationId xmlns:a16="http://schemas.microsoft.com/office/drawing/2014/main" id="{7A5F61DF-DC6F-6432-A17F-70FCCC1BEBA0}"/>
              </a:ext>
            </a:extLst>
          </p:cNvPr>
          <p:cNvSpPr txBox="1"/>
          <p:nvPr/>
        </p:nvSpPr>
        <p:spPr>
          <a:xfrm>
            <a:off x="8748329" y="373979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7" name="TextBox 136">
            <a:extLst>
              <a:ext uri="{FF2B5EF4-FFF2-40B4-BE49-F238E27FC236}">
                <a16:creationId xmlns:a16="http://schemas.microsoft.com/office/drawing/2014/main" id="{F1655DE1-89E8-D4E7-160A-E3C0F7554D7F}"/>
              </a:ext>
            </a:extLst>
          </p:cNvPr>
          <p:cNvSpPr txBox="1"/>
          <p:nvPr/>
        </p:nvSpPr>
        <p:spPr>
          <a:xfrm>
            <a:off x="8748329" y="337363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8" name="TextBox 137">
            <a:extLst>
              <a:ext uri="{FF2B5EF4-FFF2-40B4-BE49-F238E27FC236}">
                <a16:creationId xmlns:a16="http://schemas.microsoft.com/office/drawing/2014/main" id="{C0FB182E-CB6A-4C56-1123-27AAB45FA1CF}"/>
              </a:ext>
            </a:extLst>
          </p:cNvPr>
          <p:cNvSpPr txBox="1"/>
          <p:nvPr/>
        </p:nvSpPr>
        <p:spPr>
          <a:xfrm>
            <a:off x="9210785" y="410595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9" name="TextBox 138">
            <a:extLst>
              <a:ext uri="{FF2B5EF4-FFF2-40B4-BE49-F238E27FC236}">
                <a16:creationId xmlns:a16="http://schemas.microsoft.com/office/drawing/2014/main" id="{E32890F8-8AF5-2808-818A-FCB96B755806}"/>
              </a:ext>
            </a:extLst>
          </p:cNvPr>
          <p:cNvSpPr txBox="1"/>
          <p:nvPr/>
        </p:nvSpPr>
        <p:spPr>
          <a:xfrm>
            <a:off x="9210785" y="373979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0" name="TextBox 139">
            <a:extLst>
              <a:ext uri="{FF2B5EF4-FFF2-40B4-BE49-F238E27FC236}">
                <a16:creationId xmlns:a16="http://schemas.microsoft.com/office/drawing/2014/main" id="{34F02945-F1A5-7A77-139F-99A655AA001E}"/>
              </a:ext>
            </a:extLst>
          </p:cNvPr>
          <p:cNvSpPr txBox="1"/>
          <p:nvPr/>
        </p:nvSpPr>
        <p:spPr>
          <a:xfrm>
            <a:off x="9210785" y="337363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1" name="TextBox 140">
            <a:extLst>
              <a:ext uri="{FF2B5EF4-FFF2-40B4-BE49-F238E27FC236}">
                <a16:creationId xmlns:a16="http://schemas.microsoft.com/office/drawing/2014/main" id="{B8743016-C413-60DA-01FC-4FEAC87A2777}"/>
              </a:ext>
            </a:extLst>
          </p:cNvPr>
          <p:cNvSpPr txBox="1"/>
          <p:nvPr/>
        </p:nvSpPr>
        <p:spPr>
          <a:xfrm>
            <a:off x="9667984" y="410069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2" name="TextBox 141">
            <a:extLst>
              <a:ext uri="{FF2B5EF4-FFF2-40B4-BE49-F238E27FC236}">
                <a16:creationId xmlns:a16="http://schemas.microsoft.com/office/drawing/2014/main" id="{881C5CE6-7DD7-AAEE-7685-5E0C0EEE4972}"/>
              </a:ext>
            </a:extLst>
          </p:cNvPr>
          <p:cNvSpPr txBox="1"/>
          <p:nvPr/>
        </p:nvSpPr>
        <p:spPr>
          <a:xfrm>
            <a:off x="9667984" y="373454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3" name="TextBox 142">
            <a:extLst>
              <a:ext uri="{FF2B5EF4-FFF2-40B4-BE49-F238E27FC236}">
                <a16:creationId xmlns:a16="http://schemas.microsoft.com/office/drawing/2014/main" id="{5B4C89B1-9B7D-AEE7-7D7E-58D55F19FAB5}"/>
              </a:ext>
            </a:extLst>
          </p:cNvPr>
          <p:cNvSpPr txBox="1"/>
          <p:nvPr/>
        </p:nvSpPr>
        <p:spPr>
          <a:xfrm>
            <a:off x="9667984" y="336838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4" name="TextBox 143">
            <a:extLst>
              <a:ext uri="{FF2B5EF4-FFF2-40B4-BE49-F238E27FC236}">
                <a16:creationId xmlns:a16="http://schemas.microsoft.com/office/drawing/2014/main" id="{D771EC90-C4F8-95FC-FD51-20B638B7739E}"/>
              </a:ext>
            </a:extLst>
          </p:cNvPr>
          <p:cNvSpPr txBox="1"/>
          <p:nvPr/>
        </p:nvSpPr>
        <p:spPr>
          <a:xfrm>
            <a:off x="8354193"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45" name="TextBox 144">
            <a:extLst>
              <a:ext uri="{FF2B5EF4-FFF2-40B4-BE49-F238E27FC236}">
                <a16:creationId xmlns:a16="http://schemas.microsoft.com/office/drawing/2014/main" id="{39E0CCCB-42A3-3D2D-DF1D-153DFCD5ABD4}"/>
              </a:ext>
            </a:extLst>
          </p:cNvPr>
          <p:cNvSpPr txBox="1"/>
          <p:nvPr/>
        </p:nvSpPr>
        <p:spPr>
          <a:xfrm>
            <a:off x="8806137"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46" name="TextBox 145">
            <a:extLst>
              <a:ext uri="{FF2B5EF4-FFF2-40B4-BE49-F238E27FC236}">
                <a16:creationId xmlns:a16="http://schemas.microsoft.com/office/drawing/2014/main" id="{A1A4FE1A-83BD-DE9A-7D6E-FD9DD331870E}"/>
              </a:ext>
            </a:extLst>
          </p:cNvPr>
          <p:cNvSpPr txBox="1"/>
          <p:nvPr/>
        </p:nvSpPr>
        <p:spPr>
          <a:xfrm>
            <a:off x="9258081"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47" name="TextBox 146">
            <a:extLst>
              <a:ext uri="{FF2B5EF4-FFF2-40B4-BE49-F238E27FC236}">
                <a16:creationId xmlns:a16="http://schemas.microsoft.com/office/drawing/2014/main" id="{78BA8BD1-9607-D0E3-827E-3D3563A75A2E}"/>
              </a:ext>
            </a:extLst>
          </p:cNvPr>
          <p:cNvSpPr txBox="1"/>
          <p:nvPr/>
        </p:nvSpPr>
        <p:spPr>
          <a:xfrm>
            <a:off x="9710025"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48" name="TextBox 147">
            <a:extLst>
              <a:ext uri="{FF2B5EF4-FFF2-40B4-BE49-F238E27FC236}">
                <a16:creationId xmlns:a16="http://schemas.microsoft.com/office/drawing/2014/main" id="{CACB8173-8E9B-7AA8-75FA-C0B030A7D5E0}"/>
              </a:ext>
            </a:extLst>
          </p:cNvPr>
          <p:cNvSpPr txBox="1"/>
          <p:nvPr/>
        </p:nvSpPr>
        <p:spPr>
          <a:xfrm>
            <a:off x="7958011" y="342994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49" name="TextBox 148">
            <a:extLst>
              <a:ext uri="{FF2B5EF4-FFF2-40B4-BE49-F238E27FC236}">
                <a16:creationId xmlns:a16="http://schemas.microsoft.com/office/drawing/2014/main" id="{BA72E108-6D8D-0221-B516-A2EAE855577F}"/>
              </a:ext>
            </a:extLst>
          </p:cNvPr>
          <p:cNvSpPr txBox="1"/>
          <p:nvPr/>
        </p:nvSpPr>
        <p:spPr>
          <a:xfrm>
            <a:off x="7958011" y="378729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50" name="TextBox 149">
            <a:extLst>
              <a:ext uri="{FF2B5EF4-FFF2-40B4-BE49-F238E27FC236}">
                <a16:creationId xmlns:a16="http://schemas.microsoft.com/office/drawing/2014/main" id="{FA581E0E-6390-0A95-4E94-624BE4CDBD6D}"/>
              </a:ext>
            </a:extLst>
          </p:cNvPr>
          <p:cNvSpPr txBox="1"/>
          <p:nvPr/>
        </p:nvSpPr>
        <p:spPr>
          <a:xfrm>
            <a:off x="7958011" y="4144639"/>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51" name="Group 150">
            <a:extLst>
              <a:ext uri="{FF2B5EF4-FFF2-40B4-BE49-F238E27FC236}">
                <a16:creationId xmlns:a16="http://schemas.microsoft.com/office/drawing/2014/main" id="{17CBA0C6-EE6A-90D7-9D93-0D2A385CD8D2}"/>
              </a:ext>
            </a:extLst>
          </p:cNvPr>
          <p:cNvGrpSpPr/>
          <p:nvPr/>
        </p:nvGrpSpPr>
        <p:grpSpPr>
          <a:xfrm>
            <a:off x="7980695" y="4552336"/>
            <a:ext cx="2172428" cy="1050596"/>
            <a:chOff x="4118102" y="4752627"/>
            <a:chExt cx="2172428" cy="1050596"/>
          </a:xfrm>
        </p:grpSpPr>
        <p:sp>
          <p:nvSpPr>
            <p:cNvPr id="152" name="TextBox 151">
              <a:extLst>
                <a:ext uri="{FF2B5EF4-FFF2-40B4-BE49-F238E27FC236}">
                  <a16:creationId xmlns:a16="http://schemas.microsoft.com/office/drawing/2014/main" id="{0035B5F6-9DBB-0DA7-09C7-3B8E0E4FE27F}"/>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3" name="TextBox 152">
              <a:extLst>
                <a:ext uri="{FF2B5EF4-FFF2-40B4-BE49-F238E27FC236}">
                  <a16:creationId xmlns:a16="http://schemas.microsoft.com/office/drawing/2014/main" id="{5FB06299-4E60-1100-144B-3231AC523E26}"/>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4" name="TextBox 153">
              <a:extLst>
                <a:ext uri="{FF2B5EF4-FFF2-40B4-BE49-F238E27FC236}">
                  <a16:creationId xmlns:a16="http://schemas.microsoft.com/office/drawing/2014/main" id="{B8E9EDB5-123D-99D2-8AC4-DA70F55D95F6}"/>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5" name="TextBox 154">
              <a:extLst>
                <a:ext uri="{FF2B5EF4-FFF2-40B4-BE49-F238E27FC236}">
                  <a16:creationId xmlns:a16="http://schemas.microsoft.com/office/drawing/2014/main" id="{350EA787-46C4-E625-8ED6-C1B3FADA2EFB}"/>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6" name="TextBox 155">
              <a:extLst>
                <a:ext uri="{FF2B5EF4-FFF2-40B4-BE49-F238E27FC236}">
                  <a16:creationId xmlns:a16="http://schemas.microsoft.com/office/drawing/2014/main" id="{A595C70B-E0E1-0053-68C9-6534363A461C}"/>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7" name="TextBox 156">
              <a:extLst>
                <a:ext uri="{FF2B5EF4-FFF2-40B4-BE49-F238E27FC236}">
                  <a16:creationId xmlns:a16="http://schemas.microsoft.com/office/drawing/2014/main" id="{1F010C6D-5E81-C813-70FF-FA51DF81AF4F}"/>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8" name="TextBox 157">
              <a:extLst>
                <a:ext uri="{FF2B5EF4-FFF2-40B4-BE49-F238E27FC236}">
                  <a16:creationId xmlns:a16="http://schemas.microsoft.com/office/drawing/2014/main" id="{F9104479-12C9-0375-2EEF-CC8DA685D3FD}"/>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9" name="TextBox 158">
              <a:extLst>
                <a:ext uri="{FF2B5EF4-FFF2-40B4-BE49-F238E27FC236}">
                  <a16:creationId xmlns:a16="http://schemas.microsoft.com/office/drawing/2014/main" id="{55C09C7A-DC09-E8A3-049E-35D32DDC2EE3}"/>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0" name="TextBox 159">
              <a:extLst>
                <a:ext uri="{FF2B5EF4-FFF2-40B4-BE49-F238E27FC236}">
                  <a16:creationId xmlns:a16="http://schemas.microsoft.com/office/drawing/2014/main" id="{528A9463-DFFB-DAF2-48F8-E3AC7631BFE4}"/>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1" name="TextBox 160">
              <a:extLst>
                <a:ext uri="{FF2B5EF4-FFF2-40B4-BE49-F238E27FC236}">
                  <a16:creationId xmlns:a16="http://schemas.microsoft.com/office/drawing/2014/main" id="{B3E6E622-B326-FBA4-1118-73E60B7107CB}"/>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2" name="TextBox 161">
              <a:extLst>
                <a:ext uri="{FF2B5EF4-FFF2-40B4-BE49-F238E27FC236}">
                  <a16:creationId xmlns:a16="http://schemas.microsoft.com/office/drawing/2014/main" id="{6D9B0123-E5A1-14C0-1216-68FE40B70820}"/>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3" name="TextBox 162">
              <a:extLst>
                <a:ext uri="{FF2B5EF4-FFF2-40B4-BE49-F238E27FC236}">
                  <a16:creationId xmlns:a16="http://schemas.microsoft.com/office/drawing/2014/main" id="{4D5AFA92-A959-9BE6-29D7-588F8B19D047}"/>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4" name="TextBox 163">
              <a:extLst>
                <a:ext uri="{FF2B5EF4-FFF2-40B4-BE49-F238E27FC236}">
                  <a16:creationId xmlns:a16="http://schemas.microsoft.com/office/drawing/2014/main" id="{0EBD400F-DE57-11D3-3297-222EF0209C6E}"/>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65" name="TextBox 164">
              <a:extLst>
                <a:ext uri="{FF2B5EF4-FFF2-40B4-BE49-F238E27FC236}">
                  <a16:creationId xmlns:a16="http://schemas.microsoft.com/office/drawing/2014/main" id="{811A20F8-FA7F-5875-C032-237E9A8D02EE}"/>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66" name="TextBox 165">
              <a:extLst>
                <a:ext uri="{FF2B5EF4-FFF2-40B4-BE49-F238E27FC236}">
                  <a16:creationId xmlns:a16="http://schemas.microsoft.com/office/drawing/2014/main" id="{E3DC0CE1-D994-781B-8124-483D1ADFBD8E}"/>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67" name="TextBox 166">
            <a:extLst>
              <a:ext uri="{FF2B5EF4-FFF2-40B4-BE49-F238E27FC236}">
                <a16:creationId xmlns:a16="http://schemas.microsoft.com/office/drawing/2014/main" id="{78026670-24EA-94D3-1FC9-D7944B4CAE28}"/>
              </a:ext>
            </a:extLst>
          </p:cNvPr>
          <p:cNvSpPr txBox="1"/>
          <p:nvPr/>
        </p:nvSpPr>
        <p:spPr>
          <a:xfrm>
            <a:off x="5774050" y="3666951"/>
            <a:ext cx="2330344" cy="523220"/>
          </a:xfrm>
          <a:prstGeom prst="rect">
            <a:avLst/>
          </a:prstGeom>
          <a:noFill/>
        </p:spPr>
        <p:txBody>
          <a:bodyPr wrap="square" rtlCol="0">
            <a:spAutoFit/>
          </a:bodyPr>
          <a:lstStyle/>
          <a:p>
            <a:pPr algn="ctr"/>
            <a:r>
              <a:rPr lang="en-US" sz="1400" b="1" dirty="0"/>
              <a:t>Reactant Stoichiometry Matrix A’</a:t>
            </a:r>
          </a:p>
        </p:txBody>
      </p:sp>
      <p:sp>
        <p:nvSpPr>
          <p:cNvPr id="168" name="TextBox 167">
            <a:extLst>
              <a:ext uri="{FF2B5EF4-FFF2-40B4-BE49-F238E27FC236}">
                <a16:creationId xmlns:a16="http://schemas.microsoft.com/office/drawing/2014/main" id="{8E4F7939-17AE-F778-0802-B3CCFAD4B482}"/>
              </a:ext>
            </a:extLst>
          </p:cNvPr>
          <p:cNvSpPr txBox="1"/>
          <p:nvPr/>
        </p:nvSpPr>
        <p:spPr>
          <a:xfrm>
            <a:off x="5729848" y="4860113"/>
            <a:ext cx="2330344" cy="523220"/>
          </a:xfrm>
          <a:prstGeom prst="rect">
            <a:avLst/>
          </a:prstGeom>
          <a:noFill/>
        </p:spPr>
        <p:txBody>
          <a:bodyPr wrap="square" rtlCol="0">
            <a:spAutoFit/>
          </a:bodyPr>
          <a:lstStyle/>
          <a:p>
            <a:pPr algn="ctr"/>
            <a:r>
              <a:rPr lang="en-US" sz="1400" b="1" dirty="0"/>
              <a:t>Product Stoichiometry Matrix A’</a:t>
            </a:r>
          </a:p>
        </p:txBody>
      </p:sp>
      <p:sp>
        <p:nvSpPr>
          <p:cNvPr id="169" name="Content Placeholder 2">
            <a:extLst>
              <a:ext uri="{FF2B5EF4-FFF2-40B4-BE49-F238E27FC236}">
                <a16:creationId xmlns:a16="http://schemas.microsoft.com/office/drawing/2014/main" id="{B0CAF007-C90F-1F1F-B725-9C26B18260F5}"/>
              </a:ext>
            </a:extLst>
          </p:cNvPr>
          <p:cNvSpPr txBox="1">
            <a:spLocks/>
          </p:cNvSpPr>
          <p:nvPr/>
        </p:nvSpPr>
        <p:spPr>
          <a:xfrm>
            <a:off x="107974" y="5788625"/>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Networks A and A’ have the identical stoichiometry matrices, but different reactant &amp; product stoichiometries.</a:t>
            </a:r>
          </a:p>
        </p:txBody>
      </p:sp>
      <p:sp>
        <p:nvSpPr>
          <p:cNvPr id="172" name="Content Placeholder 2">
            <a:extLst>
              <a:ext uri="{FF2B5EF4-FFF2-40B4-BE49-F238E27FC236}">
                <a16:creationId xmlns:a16="http://schemas.microsoft.com/office/drawing/2014/main" id="{FBE9D119-C983-FB68-6AC0-1C05FAC47FC6}"/>
              </a:ext>
            </a:extLst>
          </p:cNvPr>
          <p:cNvSpPr txBox="1">
            <a:spLocks/>
          </p:cNvSpPr>
          <p:nvPr/>
        </p:nvSpPr>
        <p:spPr>
          <a:xfrm>
            <a:off x="91040" y="6330490"/>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Final compatibility set is the intersection of the compatibility set for reactants and for products stoichiometries.</a:t>
            </a:r>
          </a:p>
        </p:txBody>
      </p:sp>
    </p:spTree>
    <p:extLst>
      <p:ext uri="{BB962C8B-B14F-4D97-AF65-F5344CB8AC3E}">
        <p14:creationId xmlns:p14="http://schemas.microsoft.com/office/powerpoint/2010/main" val="1296243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lstStyle/>
          <a:p>
            <a:r>
              <a:rPr lang="en-US" dirty="0"/>
              <a:t>Initial </a:t>
            </a:r>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6"/>
                <a:ext cx="11432316" cy="2292738"/>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b="0" dirty="0">
                    <a:latin typeface="Cambria Math" panose="02040503050406030204" pitchFamily="18" charset="0"/>
                  </a:rPr>
                  <a:t> = species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6"/>
                <a:ext cx="11432316" cy="2292738"/>
              </a:xfrm>
              <a:blipFill>
                <a:blip r:embed="rId2"/>
                <a:stretch>
                  <a:fillRect l="-222" t="-2762"/>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429548" y="4474195"/>
            <a:ext cx="4625051"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None/>
            </a:pPr>
            <a:r>
              <a:rPr lang="en-US" sz="1400" b="0" dirty="0"/>
              <a:t>(# species subsets)(# reaction subsets)</a:t>
            </a:r>
            <a:endParaRPr lang="en-US" sz="1400" dirty="0"/>
          </a:p>
        </p:txBody>
      </p:sp>
      <p:sp>
        <p:nvSpPr>
          <p:cNvPr id="5" name="TextBox 4">
            <a:extLst>
              <a:ext uri="{FF2B5EF4-FFF2-40B4-BE49-F238E27FC236}">
                <a16:creationId xmlns:a16="http://schemas.microsoft.com/office/drawing/2014/main" id="{E131BD0F-FBAD-8C53-CDF6-116261672364}"/>
              </a:ext>
            </a:extLst>
          </p:cNvPr>
          <p:cNvSpPr txBox="1"/>
          <p:nvPr/>
        </p:nvSpPr>
        <p:spPr>
          <a:xfrm>
            <a:off x="4111542" y="4409291"/>
            <a:ext cx="1917000" cy="369332"/>
          </a:xfrm>
          <a:prstGeom prst="rect">
            <a:avLst/>
          </a:prstGeom>
          <a:noFill/>
        </p:spPr>
        <p:txBody>
          <a:bodyPr wrap="none" rtlCol="0">
            <a:spAutoFit/>
          </a:bodyPr>
          <a:lstStyle/>
          <a:p>
            <a:r>
              <a:rPr lang="en-US" b="1" dirty="0"/>
              <a:t>Compatibility Sets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72E11D-FA72-A9D6-E570-2D84C42853AD}"/>
                  </a:ext>
                </a:extLst>
              </p:cNvPr>
              <p:cNvSpPr txBox="1"/>
              <p:nvPr/>
            </p:nvSpPr>
            <p:spPr>
              <a:xfrm>
                <a:off x="6592772" y="4370011"/>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𝑺</m:t>
                          </m:r>
                        </m:e>
                        <m:sup>
                          <m:r>
                            <a:rPr lang="en-US" b="1" i="1" smtClean="0">
                              <a:latin typeface="Cambria Math" panose="02040503050406030204" pitchFamily="18" charset="0"/>
                            </a:rPr>
                            <m:t>∗</m:t>
                          </m:r>
                        </m:sup>
                      </m:sSup>
                    </m:oMath>
                  </m:oMathPara>
                </a14:m>
                <a:endParaRPr lang="en-US" b="1" dirty="0"/>
              </a:p>
            </p:txBody>
          </p:sp>
        </mc:Choice>
        <mc:Fallback xmlns="">
          <p:sp>
            <p:nvSpPr>
              <p:cNvPr id="7" name="TextBox 6">
                <a:extLst>
                  <a:ext uri="{FF2B5EF4-FFF2-40B4-BE49-F238E27FC236}">
                    <a16:creationId xmlns:a16="http://schemas.microsoft.com/office/drawing/2014/main" id="{BF72E11D-FA72-A9D6-E570-2D84C42853AD}"/>
                  </a:ext>
                </a:extLst>
              </p:cNvPr>
              <p:cNvSpPr txBox="1">
                <a:spLocks noRot="1" noChangeAspect="1" noMove="1" noResize="1" noEditPoints="1" noAdjustHandles="1" noChangeArrowheads="1" noChangeShapeType="1" noTextEdit="1"/>
              </p:cNvSpPr>
              <p:nvPr/>
            </p:nvSpPr>
            <p:spPr>
              <a:xfrm>
                <a:off x="6592772" y="4370011"/>
                <a:ext cx="4603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F3C0A3-8E26-5038-683C-AA2F7DD4E899}"/>
                  </a:ext>
                </a:extLst>
              </p:cNvPr>
              <p:cNvSpPr txBox="1"/>
              <p:nvPr/>
            </p:nvSpPr>
            <p:spPr>
              <a:xfrm>
                <a:off x="8128977" y="4366834"/>
                <a:ext cx="4891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sup>
                      </m:sSup>
                    </m:oMath>
                  </m:oMathPara>
                </a14:m>
                <a:endParaRPr lang="en-US" b="1" dirty="0"/>
              </a:p>
            </p:txBody>
          </p:sp>
        </mc:Choice>
        <mc:Fallback xmlns="">
          <p:sp>
            <p:nvSpPr>
              <p:cNvPr id="8" name="TextBox 7">
                <a:extLst>
                  <a:ext uri="{FF2B5EF4-FFF2-40B4-BE49-F238E27FC236}">
                    <a16:creationId xmlns:a16="http://schemas.microsoft.com/office/drawing/2014/main" id="{2AF3C0A3-8E26-5038-683C-AA2F7DD4E899}"/>
                  </a:ext>
                </a:extLst>
              </p:cNvPr>
              <p:cNvSpPr txBox="1">
                <a:spLocks noRot="1" noChangeAspect="1" noMove="1" noResize="1" noEditPoints="1" noAdjustHandles="1" noChangeArrowheads="1" noChangeShapeType="1" noTextEdit="1"/>
              </p:cNvSpPr>
              <p:nvPr/>
            </p:nvSpPr>
            <p:spPr>
              <a:xfrm>
                <a:off x="8128977" y="4366834"/>
                <a:ext cx="489173" cy="369332"/>
              </a:xfrm>
              <a:prstGeom prst="rect">
                <a:avLst/>
              </a:prstGeom>
              <a:blipFill>
                <a:blip r:embed="rId4"/>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10F79C74-25FB-FDE7-F84E-599845BA8A92}"/>
              </a:ext>
            </a:extLst>
          </p:cNvPr>
          <p:cNvSpPr txBox="1">
            <a:spLocks/>
          </p:cNvSpPr>
          <p:nvPr/>
        </p:nvSpPr>
        <p:spPr>
          <a:xfrm>
            <a:off x="6243501" y="4785799"/>
            <a:ext cx="1625690" cy="1322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(S1, S3)</a:t>
            </a:r>
          </a:p>
          <a:p>
            <a:pPr>
              <a:lnSpc>
                <a:spcPct val="40000"/>
              </a:lnSpc>
            </a:pPr>
            <a:r>
              <a:rPr lang="en-US" sz="1400" dirty="0">
                <a:solidFill>
                  <a:srgbClr val="FF0000"/>
                </a:solidFill>
              </a:rPr>
              <a:t>(S2, S1)</a:t>
            </a:r>
          </a:p>
          <a:p>
            <a:pPr>
              <a:lnSpc>
                <a:spcPct val="40000"/>
              </a:lnSpc>
            </a:pPr>
            <a:r>
              <a:rPr lang="en-US" sz="1400" dirty="0"/>
              <a:t>(S2, S3)</a:t>
            </a:r>
          </a:p>
          <a:p>
            <a:pPr>
              <a:lnSpc>
                <a:spcPct val="40000"/>
              </a:lnSpc>
            </a:pPr>
            <a:r>
              <a:rPr lang="en-US" sz="1400" dirty="0"/>
              <a:t>(S3, S1)</a:t>
            </a:r>
          </a:p>
          <a:p>
            <a:pPr marL="0" indent="0">
              <a:lnSpc>
                <a:spcPct val="40000"/>
              </a:lnSpc>
              <a:buNone/>
            </a:pPr>
            <a:r>
              <a:rPr lang="en-US" sz="1400" dirty="0"/>
              <a:t># species subsets: 4</a:t>
            </a:r>
          </a:p>
        </p:txBody>
      </p:sp>
      <p:sp>
        <p:nvSpPr>
          <p:cNvPr id="10" name="Content Placeholder 2">
            <a:extLst>
              <a:ext uri="{FF2B5EF4-FFF2-40B4-BE49-F238E27FC236}">
                <a16:creationId xmlns:a16="http://schemas.microsoft.com/office/drawing/2014/main" id="{96D23B7C-A445-6E15-0432-0DA7DE19EB2B}"/>
              </a:ext>
            </a:extLst>
          </p:cNvPr>
          <p:cNvSpPr txBox="1">
            <a:spLocks/>
          </p:cNvSpPr>
          <p:nvPr/>
        </p:nvSpPr>
        <p:spPr>
          <a:xfrm>
            <a:off x="8030412" y="4773211"/>
            <a:ext cx="2188854" cy="1322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9000"/>
              </a:lnSpc>
            </a:pPr>
            <a:r>
              <a:rPr lang="en-US" sz="1400" dirty="0"/>
              <a:t>(J1, J3)</a:t>
            </a:r>
          </a:p>
          <a:p>
            <a:pPr>
              <a:lnSpc>
                <a:spcPct val="39000"/>
              </a:lnSpc>
            </a:pPr>
            <a:r>
              <a:rPr lang="en-US" sz="1400" dirty="0"/>
              <a:t>(J1, J4)</a:t>
            </a:r>
          </a:p>
          <a:p>
            <a:pPr>
              <a:lnSpc>
                <a:spcPct val="39000"/>
              </a:lnSpc>
            </a:pPr>
            <a:r>
              <a:rPr lang="en-US" sz="1400" dirty="0"/>
              <a:t>(J2, J3)</a:t>
            </a:r>
          </a:p>
          <a:p>
            <a:pPr>
              <a:lnSpc>
                <a:spcPct val="39000"/>
              </a:lnSpc>
            </a:pPr>
            <a:r>
              <a:rPr lang="en-US" sz="1400" dirty="0"/>
              <a:t>(J2, J4)</a:t>
            </a:r>
          </a:p>
          <a:p>
            <a:pPr>
              <a:lnSpc>
                <a:spcPct val="39000"/>
              </a:lnSpc>
            </a:pPr>
            <a:r>
              <a:rPr lang="en-US" sz="1400" dirty="0">
                <a:solidFill>
                  <a:srgbClr val="FF0000"/>
                </a:solidFill>
              </a:rPr>
              <a:t>(J3, J4)</a:t>
            </a:r>
          </a:p>
          <a:p>
            <a:pPr marL="0" indent="0">
              <a:lnSpc>
                <a:spcPct val="39000"/>
              </a:lnSpc>
              <a:buNone/>
            </a:pPr>
            <a:r>
              <a:rPr lang="en-US" sz="1400" dirty="0"/>
              <a:t># reaction subsets: 5</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A175BCA-5041-E81F-C058-E896AFBB968C}"/>
                  </a:ext>
                </a:extLst>
              </p:cNvPr>
              <p:cNvSpPr txBox="1">
                <a:spLocks/>
              </p:cNvSpPr>
              <p:nvPr/>
            </p:nvSpPr>
            <p:spPr>
              <a:xfrm>
                <a:off x="9509068" y="4366834"/>
                <a:ext cx="2188854"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 Candidate Subsets</a:t>
                </a:r>
                <a:endParaRPr lang="en-US" sz="1400" b="1" dirty="0"/>
              </a:p>
              <a:p>
                <a:r>
                  <a:rPr lang="en-US" sz="1400" dirty="0"/>
                  <a:t>Naïve: 36</a:t>
                </a:r>
              </a:p>
              <a:p>
                <a:r>
                  <a:rPr lang="en-US" sz="1400" dirty="0" err="1"/>
                  <a:t>sDSIRN</a:t>
                </a:r>
                <a:r>
                  <a:rPr lang="en-US" sz="1400" dirty="0"/>
                  <a:t>: </a:t>
                </a:r>
                <a14:m>
                  <m:oMath xmlns:m="http://schemas.openxmlformats.org/officeDocument/2006/math">
                    <m:r>
                      <a:rPr lang="en-US" sz="1400" b="0" i="1" smtClean="0">
                        <a:latin typeface="Cambria Math" panose="02040503050406030204" pitchFamily="18" charset="0"/>
                      </a:rPr>
                      <m:t>4×5=20</m:t>
                    </m:r>
                  </m:oMath>
                </a14:m>
                <a:endParaRPr lang="en-US" sz="1400" dirty="0"/>
              </a:p>
            </p:txBody>
          </p:sp>
        </mc:Choice>
        <mc:Fallback xmlns="">
          <p:sp>
            <p:nvSpPr>
              <p:cNvPr id="11" name="Content Placeholder 2">
                <a:extLst>
                  <a:ext uri="{FF2B5EF4-FFF2-40B4-BE49-F238E27FC236}">
                    <a16:creationId xmlns:a16="http://schemas.microsoft.com/office/drawing/2014/main" id="{1A175BCA-5041-E81F-C058-E896AFBB968C}"/>
                  </a:ext>
                </a:extLst>
              </p:cNvPr>
              <p:cNvSpPr txBox="1">
                <a:spLocks noRot="1" noChangeAspect="1" noMove="1" noResize="1" noEditPoints="1" noAdjustHandles="1" noChangeArrowheads="1" noChangeShapeType="1" noTextEdit="1"/>
              </p:cNvSpPr>
              <p:nvPr/>
            </p:nvSpPr>
            <p:spPr>
              <a:xfrm>
                <a:off x="9509068" y="4366834"/>
                <a:ext cx="2188854" cy="1265623"/>
              </a:xfrm>
              <a:prstGeom prst="rect">
                <a:avLst/>
              </a:prstGeom>
              <a:blipFill>
                <a:blip r:embed="rId5"/>
                <a:stretch>
                  <a:fillRect l="-2299" t="-396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
        <p:nvSpPr>
          <p:cNvPr id="16" name="Content Placeholder 2">
            <a:extLst>
              <a:ext uri="{FF2B5EF4-FFF2-40B4-BE49-F238E27FC236}">
                <a16:creationId xmlns:a16="http://schemas.microsoft.com/office/drawing/2014/main" id="{9E7875FE-B256-4872-46E0-4871EFF3A94A}"/>
              </a:ext>
            </a:extLst>
          </p:cNvPr>
          <p:cNvSpPr txBox="1">
            <a:spLocks/>
          </p:cNvSpPr>
          <p:nvPr/>
        </p:nvSpPr>
        <p:spPr>
          <a:xfrm>
            <a:off x="4237453" y="4773211"/>
            <a:ext cx="2938520" cy="85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Sp1: {S1, S2, S3}</a:t>
            </a:r>
          </a:p>
          <a:p>
            <a:pPr>
              <a:lnSpc>
                <a:spcPct val="40000"/>
              </a:lnSpc>
            </a:pPr>
            <a:r>
              <a:rPr lang="en-US" sz="1400" dirty="0"/>
              <a:t>Sp2: {S1, S3}</a:t>
            </a:r>
          </a:p>
          <a:p>
            <a:pPr>
              <a:lnSpc>
                <a:spcPct val="40000"/>
              </a:lnSpc>
            </a:pPr>
            <a:r>
              <a:rPr lang="en-US" sz="1400" dirty="0"/>
              <a:t>Jp1: {J1, J2, J3}</a:t>
            </a:r>
          </a:p>
          <a:p>
            <a:pPr>
              <a:lnSpc>
                <a:spcPct val="40000"/>
              </a:lnSpc>
            </a:pPr>
            <a:r>
              <a:rPr lang="en-US" sz="1400" dirty="0"/>
              <a:t>Jp2: {J3, J4}</a:t>
            </a:r>
          </a:p>
          <a:p>
            <a:pPr marL="0" indent="0">
              <a:buFont typeface="Arial" panose="020B0604020202020204" pitchFamily="34" charset="0"/>
              <a:buNone/>
            </a:pPr>
            <a:endParaRPr lang="en-US" sz="1400" dirty="0"/>
          </a:p>
        </p:txBody>
      </p:sp>
      <p:sp>
        <p:nvSpPr>
          <p:cNvPr id="17" name="Content Placeholder 2">
            <a:extLst>
              <a:ext uri="{FF2B5EF4-FFF2-40B4-BE49-F238E27FC236}">
                <a16:creationId xmlns:a16="http://schemas.microsoft.com/office/drawing/2014/main" id="{C30F0029-3468-7363-0902-A4EBAF26F651}"/>
              </a:ext>
            </a:extLst>
          </p:cNvPr>
          <p:cNvSpPr txBox="1">
            <a:spLocks/>
          </p:cNvSpPr>
          <p:nvPr/>
        </p:nvSpPr>
        <p:spPr>
          <a:xfrm>
            <a:off x="808081" y="6179442"/>
            <a:ext cx="6285450" cy="441781"/>
          </a:xfrm>
          <a:prstGeom prst="rect">
            <a:avLst/>
          </a:prstGeom>
          <a:solidFill>
            <a:schemeClr val="bg1">
              <a:lumMod val="95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Reduces subset size but not a large reduction in subset size.</a:t>
            </a:r>
          </a:p>
        </p:txBody>
      </p:sp>
    </p:spTree>
    <p:extLst>
      <p:ext uri="{BB962C8B-B14F-4D97-AF65-F5344CB8AC3E}">
        <p14:creationId xmlns:p14="http://schemas.microsoft.com/office/powerpoint/2010/main" val="3866221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0C66-FE7C-E097-6E4C-5BE3D3D78DCB}"/>
              </a:ext>
            </a:extLst>
          </p:cNvPr>
          <p:cNvSpPr>
            <a:spLocks noGrp="1"/>
          </p:cNvSpPr>
          <p:nvPr>
            <p:ph type="title"/>
          </p:nvPr>
        </p:nvSpPr>
        <p:spPr>
          <a:xfrm>
            <a:off x="838200" y="204259"/>
            <a:ext cx="10515600" cy="430742"/>
          </a:xfrm>
        </p:spPr>
        <p:txBody>
          <a:bodyPr>
            <a:normAutofit fontScale="90000"/>
          </a:bodyPr>
          <a:lstStyle/>
          <a:p>
            <a:r>
              <a:rPr lang="en-US" sz="2800" dirty="0"/>
              <a:t>Key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7B64F-C2DE-0B4C-5D7D-65F608A31291}"/>
                  </a:ext>
                </a:extLst>
              </p:cNvPr>
              <p:cNvSpPr>
                <a:spLocks noGrp="1"/>
              </p:cNvSpPr>
              <p:nvPr>
                <p:ph idx="1"/>
              </p:nvPr>
            </p:nvSpPr>
            <p:spPr>
              <a:xfrm>
                <a:off x="745067" y="725749"/>
                <a:ext cx="10515600" cy="5657057"/>
              </a:xfrm>
            </p:spPr>
            <p:txBody>
              <a:bodyPr>
                <a:normAutofit lnSpcReduction="10000"/>
              </a:bodyPr>
              <a:lstStyle/>
              <a:p>
                <a:r>
                  <a:rPr lang="en-US" sz="1000" b="1" dirty="0"/>
                  <a:t>Species</a:t>
                </a:r>
                <a:r>
                  <a:rPr lang="en-US" sz="1000" dirty="0"/>
                  <a:t> are elements that combine into other species. For the network </a:t>
                </a:r>
                <a:r>
                  <a:rPr lang="en-US" sz="1000" i="1" dirty="0"/>
                  <a:t>N</a:t>
                </a:r>
                <a:r>
                  <a:rPr lang="en-US" sz="1000" dirty="0"/>
                  <a:t>, it set of species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𝑆</m:t>
                        </m:r>
                      </m:sub>
                    </m:sSub>
                    <m:r>
                      <a:rPr lang="en-US" sz="1000" b="0" i="1" smtClean="0">
                        <a:latin typeface="Cambria Math" panose="02040503050406030204" pitchFamily="18" charset="0"/>
                      </a:rPr>
                      <m:t>.</m:t>
                    </m:r>
                  </m:oMath>
                </a14:m>
                <a:r>
                  <a:rPr lang="en-US" sz="1000" dirty="0"/>
                  <a:t> </a:t>
                </a:r>
                <a14:m>
                  <m:oMath xmlns:m="http://schemas.openxmlformats.org/officeDocument/2006/math">
                    <m:d>
                      <m:dPr>
                        <m:begChr m:val="|"/>
                        <m:endChr m:val="|"/>
                        <m:ctrlPr>
                          <a:rPr lang="en-US" sz="1000" b="0" i="1" dirty="0" smtClean="0">
                            <a:latin typeface="Cambria Math" panose="02040503050406030204" pitchFamily="18" charset="0"/>
                          </a:rPr>
                        </m:ctrlPr>
                      </m:dPr>
                      <m:e>
                        <m:sSub>
                          <m:sSubPr>
                            <m:ctrlPr>
                              <a:rPr lang="en-US" sz="1000" b="0" i="1" dirty="0" smtClean="0">
                                <a:latin typeface="Cambria Math" panose="02040503050406030204" pitchFamily="18" charset="0"/>
                              </a:rPr>
                            </m:ctrlPr>
                          </m:sSubPr>
                          <m:e>
                            <m:r>
                              <a:rPr lang="en-US" sz="1000" b="0" i="1" dirty="0" smtClean="0">
                                <a:latin typeface="Cambria Math" panose="02040503050406030204" pitchFamily="18" charset="0"/>
                              </a:rPr>
                              <m:t>𝑁</m:t>
                            </m:r>
                          </m:e>
                          <m:sub>
                            <m:r>
                              <a:rPr lang="en-US" sz="1000" b="0" i="1" dirty="0" smtClean="0">
                                <a:latin typeface="Cambria Math" panose="02040503050406030204" pitchFamily="18" charset="0"/>
                              </a:rPr>
                              <m:t>𝑆</m:t>
                            </m:r>
                          </m:sub>
                        </m:sSub>
                      </m:e>
                    </m:d>
                    <m:r>
                      <a:rPr lang="en-US" sz="1000" b="0" i="1" dirty="0" smtClean="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b="0" i="1" dirty="0" smtClean="0">
                            <a:latin typeface="Cambria Math" panose="02040503050406030204" pitchFamily="18" charset="0"/>
                          </a:rPr>
                          <m:t>𝑆</m:t>
                        </m:r>
                      </m:sub>
                      <m:sup>
                        <m:r>
                          <a:rPr lang="en-US" sz="1000" b="0" i="1" dirty="0" smtClean="0">
                            <a:latin typeface="Cambria Math" panose="02040503050406030204" pitchFamily="18" charset="0"/>
                          </a:rPr>
                          <m:t>𝐴</m:t>
                        </m:r>
                      </m:sup>
                    </m:sSubSup>
                    <m:r>
                      <a:rPr lang="en-US" sz="1000" b="0" i="1" dirty="0" smtClean="0">
                        <a:latin typeface="Cambria Math" panose="02040503050406030204" pitchFamily="18" charset="0"/>
                      </a:rPr>
                      <m:t>.</m:t>
                    </m:r>
                  </m:oMath>
                </a14:m>
                <a:endParaRPr lang="en-US" sz="1000" dirty="0"/>
              </a:p>
              <a:p>
                <a:r>
                  <a:rPr lang="en-US" sz="1000" b="1" dirty="0"/>
                  <a:t>Reactions</a:t>
                </a:r>
                <a:r>
                  <a:rPr lang="en-US" sz="1000" dirty="0"/>
                  <a:t> describe transformations of </a:t>
                </a:r>
                <a:r>
                  <a:rPr lang="en-US" sz="1000" b="1" dirty="0"/>
                  <a:t>reactant</a:t>
                </a:r>
                <a:r>
                  <a:rPr lang="en-US" sz="1000" dirty="0"/>
                  <a:t> species into </a:t>
                </a:r>
                <a:r>
                  <a:rPr lang="en-US" sz="1000" b="1" dirty="0"/>
                  <a:t>product</a:t>
                </a:r>
                <a:r>
                  <a:rPr lang="en-US" sz="1000" dirty="0"/>
                  <a:t> species. For the network </a:t>
                </a:r>
                <a:r>
                  <a:rPr lang="en-US" sz="1000" i="1" dirty="0"/>
                  <a:t>N</a:t>
                </a:r>
                <a:r>
                  <a:rPr lang="en-US" sz="1000" dirty="0"/>
                  <a:t>, it set of reactions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r>
                      <a:rPr lang="en-US" sz="1000" i="1">
                        <a:latin typeface="Cambria Math" panose="02040503050406030204" pitchFamily="18" charset="0"/>
                      </a:rPr>
                      <m:t>.</m:t>
                    </m:r>
                  </m:oMath>
                </a14:m>
                <a:r>
                  <a:rPr lang="en-US" sz="1000" dirty="0"/>
                  <a:t> </a:t>
                </a:r>
                <a14:m>
                  <m:oMath xmlns:m="http://schemas.openxmlformats.org/officeDocument/2006/math">
                    <m:d>
                      <m:dPr>
                        <m:begChr m:val="|"/>
                        <m:endChr m:val="|"/>
                        <m:ctrlPr>
                          <a:rPr lang="en-US" sz="1000" i="1" dirty="0">
                            <a:latin typeface="Cambria Math" panose="02040503050406030204" pitchFamily="18" charset="0"/>
                          </a:rPr>
                        </m:ctrlPr>
                      </m:dPr>
                      <m:e>
                        <m:sSub>
                          <m:sSubPr>
                            <m:ctrlPr>
                              <a:rPr lang="en-US" sz="1000" i="1" dirty="0">
                                <a:latin typeface="Cambria Math" panose="02040503050406030204" pitchFamily="18" charset="0"/>
                              </a:rPr>
                            </m:ctrlPr>
                          </m:sSubPr>
                          <m:e>
                            <m:r>
                              <a:rPr lang="en-US" sz="1000" b="0" i="1" dirty="0" smtClean="0">
                                <a:latin typeface="Cambria Math" panose="02040503050406030204" pitchFamily="18" charset="0"/>
                              </a:rPr>
                              <m:t>𝑁</m:t>
                            </m:r>
                          </m:e>
                          <m:sub>
                            <m:r>
                              <a:rPr lang="en-US" sz="1000" i="1" dirty="0">
                                <a:latin typeface="Cambria Math" panose="02040503050406030204" pitchFamily="18" charset="0"/>
                              </a:rPr>
                              <m:t>𝑅</m:t>
                            </m:r>
                          </m:sub>
                        </m:sSub>
                      </m:e>
                    </m:d>
                    <m:r>
                      <a:rPr lang="en-US" sz="1000" i="1" dirty="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i="1" dirty="0">
                            <a:latin typeface="Cambria Math" panose="02040503050406030204" pitchFamily="18" charset="0"/>
                          </a:rPr>
                          <m:t>𝑅</m:t>
                        </m:r>
                      </m:sub>
                      <m:sup>
                        <m:r>
                          <a:rPr lang="en-US" sz="1000" b="0" i="1" dirty="0" smtClean="0">
                            <a:latin typeface="Cambria Math" panose="02040503050406030204" pitchFamily="18" charset="0"/>
                          </a:rPr>
                          <m:t>𝐴</m:t>
                        </m:r>
                      </m:sup>
                    </m:sSubSup>
                    <m:r>
                      <a:rPr lang="en-US" sz="1000" i="1" dirty="0">
                        <a:latin typeface="Cambria Math" panose="02040503050406030204" pitchFamily="18" charset="0"/>
                      </a:rPr>
                      <m:t>.</m:t>
                    </m:r>
                  </m:oMath>
                </a14:m>
                <a:endParaRPr lang="en-US" sz="1000" dirty="0"/>
              </a:p>
              <a:p>
                <a:r>
                  <a:rPr lang="en-US" sz="1000" dirty="0"/>
                  <a:t>A </a:t>
                </a:r>
                <a:r>
                  <a:rPr lang="en-US" sz="1000" b="1" dirty="0"/>
                  <a:t>reaction network</a:t>
                </a:r>
                <a:r>
                  <a:rPr lang="en-US" sz="1000" dirty="0"/>
                  <a:t> (hereafter, just network) is a set of reactions and the species inferred from these reactions.</a:t>
                </a:r>
              </a:p>
              <a:p>
                <a:r>
                  <a:rPr lang="en-US" sz="1000" b="1" dirty="0"/>
                  <a:t>Inferred species </a:t>
                </a:r>
                <a:r>
                  <a:rPr lang="en-US" sz="1000" dirty="0"/>
                  <a:t>for a set of reactions are the species present as reactants or products. Observe that a subset of reactions of a reaction network with its inferred species is a reaction network.</a:t>
                </a:r>
              </a:p>
              <a:p>
                <a:r>
                  <a:rPr lang="en-US" sz="1000" dirty="0"/>
                  <a:t>The </a:t>
                </a:r>
                <a:r>
                  <a:rPr lang="en-US" sz="1000" b="1" dirty="0"/>
                  <a:t>reactant stoichiometry matrix</a:t>
                </a:r>
                <a:r>
                  <a:rPr lang="en-US" sz="1000" dirty="0"/>
                  <a:t> for a reaction network has rows that are species and columns that are reactions and values that specify the stoichiometry of the species as a reactant in a reaction.</a:t>
                </a:r>
              </a:p>
              <a:p>
                <a:r>
                  <a:rPr lang="en-US" sz="1000" dirty="0"/>
                  <a:t>The </a:t>
                </a:r>
                <a:r>
                  <a:rPr lang="en-US" sz="1000" b="1" dirty="0"/>
                  <a:t>product stoichiometry matrix</a:t>
                </a:r>
                <a:r>
                  <a:rPr lang="en-US" sz="1000" dirty="0"/>
                  <a:t> for a reaction network has rows that are species and columns that are reactions and values that specify the stoichiometry of the species as a product in a reaction.</a:t>
                </a:r>
              </a:p>
              <a:p>
                <a:r>
                  <a:rPr lang="en-US" sz="1000" dirty="0"/>
                  <a:t>The </a:t>
                </a:r>
                <a:r>
                  <a:rPr lang="en-US" sz="1000" b="1" dirty="0"/>
                  <a:t>standard</a:t>
                </a:r>
                <a:r>
                  <a:rPr lang="en-US" sz="1000" dirty="0"/>
                  <a:t> </a:t>
                </a:r>
                <a:r>
                  <a:rPr lang="en-US" sz="1000" b="1" dirty="0"/>
                  <a:t>stoichiometry matrix</a:t>
                </a:r>
                <a:r>
                  <a:rPr lang="en-US" sz="1000" dirty="0"/>
                  <a:t> for a reaction network is the difference between the product stoichiometry matrix and the reactant stoichiometry matrix.</a:t>
                </a:r>
              </a:p>
              <a:p>
                <a:r>
                  <a:rPr lang="en-US" sz="1000" dirty="0"/>
                  <a:t>A </a:t>
                </a:r>
                <a:r>
                  <a:rPr lang="en-US" sz="1000" b="1" dirty="0"/>
                  <a:t>stoichiometry matrix </a:t>
                </a:r>
                <a:r>
                  <a:rPr lang="en-US" sz="1000" dirty="0"/>
                  <a:t>is a reactant, product, or standard stoichiometry matrix. It has rows that are species, columns that are reactions, and values that are counts of species.</a:t>
                </a:r>
              </a:p>
              <a:p>
                <a:r>
                  <a:rPr lang="en-US" sz="1000" dirty="0"/>
                  <a:t>A </a:t>
                </a:r>
                <a:r>
                  <a:rPr lang="en-US" sz="1000" b="1" dirty="0"/>
                  <a:t>value criterion</a:t>
                </a:r>
                <a:r>
                  <a:rPr lang="en-US" sz="1000" dirty="0"/>
                  <a:t> is a predicate on a real value (e.g., </a:t>
                </a:r>
                <a14:m>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&gt;0</m:t>
                    </m:r>
                  </m:oMath>
                </a14:m>
                <a:r>
                  <a:rPr lang="en-US" sz="1000" dirty="0"/>
                  <a:t>).</a:t>
                </a:r>
              </a:p>
              <a:p>
                <a:r>
                  <a:rPr lang="en-US" sz="1000" b="1" dirty="0"/>
                  <a:t>A value criteria set </a:t>
                </a:r>
                <a14:m>
                  <m:oMath xmlns:m="http://schemas.openxmlformats.org/officeDocument/2006/math">
                    <m:r>
                      <a:rPr lang="en-US" sz="1000" b="0" i="1" smtClean="0">
                        <a:latin typeface="Cambria Math" panose="02040503050406030204" pitchFamily="18" charset="0"/>
                      </a:rPr>
                      <m:t>𝐶</m:t>
                    </m:r>
                  </m:oMath>
                </a14:m>
                <a:r>
                  <a:rPr lang="en-US" sz="1000" dirty="0"/>
                  <a:t> is a set of value criterion such that for any real value </a:t>
                </a:r>
                <a14:m>
                  <m:oMath xmlns:m="http://schemas.openxmlformats.org/officeDocument/2006/math">
                    <m:r>
                      <a:rPr lang="en-US" sz="1000" b="0" i="1" smtClean="0">
                        <a:latin typeface="Cambria Math" panose="02040503050406030204" pitchFamily="18" charset="0"/>
                      </a:rPr>
                      <m:t>𝑥</m:t>
                    </m:r>
                  </m:oMath>
                </a14:m>
                <a:r>
                  <a:rPr lang="en-US" sz="1000" dirty="0"/>
                  <a:t>, there is exactly one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oMath>
                </a14:m>
                <a:r>
                  <a:rPr lang="en-US" sz="1000" dirty="0"/>
                  <a:t> such that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rPr>
                      <m:t>)</m:t>
                    </m:r>
                  </m:oMath>
                </a14:m>
                <a:r>
                  <a:rPr lang="en-US" sz="1000" dirty="0"/>
                  <a:t> is true. We denote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𝐶</m:t>
                        </m:r>
                      </m:sub>
                    </m:sSub>
                  </m:oMath>
                </a14:m>
                <a:r>
                  <a:rPr lang="en-US" sz="1000" dirty="0"/>
                  <a:t>.</a:t>
                </a:r>
              </a:p>
              <a:p>
                <a:r>
                  <a:rPr lang="en-US" sz="1000" dirty="0"/>
                  <a:t>The </a:t>
                </a:r>
                <a:r>
                  <a:rPr lang="en-US" sz="1000" b="1" dirty="0"/>
                  <a:t>criteria count vector (CCV) </a:t>
                </a:r>
                <a:r>
                  <a:rPr lang="en-US" sz="1000" dirty="0"/>
                  <a:t>for an array and criteria </a:t>
                </a:r>
                <a14:m>
                  <m:oMath xmlns:m="http://schemas.openxmlformats.org/officeDocument/2006/math">
                    <m:r>
                      <a:rPr lang="en-US" sz="1000" b="0" i="1" smtClean="0">
                        <a:latin typeface="Cambria Math" panose="02040503050406030204" pitchFamily="18" charset="0"/>
                      </a:rPr>
                      <m:t>𝐶</m:t>
                    </m:r>
                  </m:oMath>
                </a14:m>
                <a:r>
                  <a:rPr lang="en-US" sz="1000" dirty="0"/>
                  <a:t> is the count of values in the array for which the each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 </m:t>
                    </m:r>
                  </m:oMath>
                </a14:m>
                <a:r>
                  <a:rPr lang="en-US" sz="1000" dirty="0"/>
                  <a:t>is true. The length of the CCV is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a:t>
                </a:r>
              </a:p>
              <a:p>
                <a:r>
                  <a:rPr lang="en-US" sz="1000" b="1" dirty="0"/>
                  <a:t>The reaction criteria vectors </a:t>
                </a:r>
                <a:r>
                  <a:rPr lang="en-US" sz="1000" dirty="0"/>
                  <a:t>for network </a:t>
                </a:r>
                <a:r>
                  <a:rPr lang="en-US" sz="1000" i="1" dirty="0"/>
                  <a:t>N</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m:t>
                        </m:r>
                      </m:sub>
                      <m:sup>
                        <m:r>
                          <a:rPr lang="en-US" sz="1000" b="0" i="1" smtClean="0">
                            <a:latin typeface="Cambria Math" panose="02040503050406030204" pitchFamily="18" charset="0"/>
                          </a:rPr>
                          <m:t>𝑁</m:t>
                        </m:r>
                      </m:sup>
                    </m:sSubSup>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m:t>
                    </m:r>
                    <m:r>
                      <a:rPr lang="en-US" sz="1000" b="0" i="0" smtClean="0">
                        <a:latin typeface="Cambria Math" panose="02040503050406030204" pitchFamily="18" charset="0"/>
                      </a:rPr>
                      <m:t>, </m:t>
                    </m:r>
                  </m:oMath>
                </a14:m>
                <a:r>
                  <a:rPr lang="en-US" sz="1000" dirty="0"/>
                  <a:t> where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𝑛</m:t>
                        </m:r>
                      </m:sub>
                    </m:sSub>
                  </m:oMath>
                </a14:m>
                <a:r>
                  <a:rPr lang="en-US" sz="1000" dirty="0"/>
                  <a:t> is the criteria count vector for the n-</a:t>
                </a:r>
                <a:r>
                  <a:rPr lang="en-US" sz="1000" dirty="0" err="1"/>
                  <a:t>th</a:t>
                </a:r>
                <a:r>
                  <a:rPr lang="en-US" sz="1000" dirty="0"/>
                  <a:t> reaction in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oMath>
                </a14:m>
                <a:r>
                  <a:rPr lang="en-US" sz="1000" dirty="0"/>
                  <a:t>.</a:t>
                </a:r>
              </a:p>
              <a:p>
                <a:r>
                  <a:rPr lang="en-US" sz="1000" dirty="0"/>
                  <a:t>Given networks A, B, reaction </a:t>
                </a:r>
                <a14:m>
                  <m:oMath xmlns:m="http://schemas.openxmlformats.org/officeDocument/2006/math">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oMath>
                </a14:m>
                <a:r>
                  <a:rPr lang="en-US" sz="1000" i="1" dirty="0"/>
                  <a:t> </a:t>
                </a:r>
                <a:r>
                  <a:rPr lang="en-US" sz="1000" dirty="0"/>
                  <a:t>in network B, and the criteria </a:t>
                </a:r>
                <a:r>
                  <a:rPr lang="en-US" sz="1000" i="1" dirty="0"/>
                  <a:t>C</a:t>
                </a:r>
                <a:r>
                  <a:rPr lang="en-US" sz="1000" dirty="0"/>
                  <a:t>. Let </a:t>
                </a:r>
                <a14:m>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𝐵</m:t>
                        </m:r>
                      </m:sup>
                    </m:sSubSup>
                  </m:oMath>
                </a14:m>
                <a:r>
                  <a:rPr lang="en-US" sz="1000" dirty="0"/>
                  <a:t> be the criteria count vector for </a:t>
                </a:r>
                <a:r>
                  <a:rPr lang="en-US" sz="1000" i="1" dirty="0"/>
                  <a:t>r,</a:t>
                </a:r>
                <a:r>
                  <a:rPr lang="en-US" sz="1000" dirty="0"/>
                  <a:t> </a:t>
                </a:r>
                <a:r>
                  <a:rPr lang="en-US" sz="1000" i="1" dirty="0"/>
                  <a:t> </a:t>
                </a:r>
                <a:r>
                  <a:rPr lang="en-US" sz="1000" dirty="0"/>
                  <a:t>and </a:t>
                </a:r>
                <a14:m>
                  <m:oMath xmlns:m="http://schemas.openxmlformats.org/officeDocument/2006/math">
                    <m:sSubSup>
                      <m:sSubSupPr>
                        <m:ctrlPr>
                          <a:rPr lang="en-US" sz="1000" b="0" i="1" smtClean="0">
                            <a:latin typeface="Cambria Math" panose="02040503050406030204" pitchFamily="18" charset="0"/>
                          </a:rPr>
                        </m:ctrlPr>
                      </m:sSubSupPr>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r>
                          <a:rPr lang="en-US" sz="1000" b="0" i="1" smtClean="0">
                            <a:latin typeface="Cambria Math" panose="02040503050406030204" pitchFamily="18" charset="0"/>
                          </a:rPr>
                          <m:t>= &lt;</m:t>
                        </m:r>
                        <m:r>
                          <a:rPr lang="en-US" sz="1000" b="0" i="1" smtClean="0">
                            <a:latin typeface="Cambria Math" panose="02040503050406030204" pitchFamily="18" charset="0"/>
                          </a:rPr>
                          <m:t>𝑣</m:t>
                        </m:r>
                      </m:e>
                      <m:sub>
                        <m:r>
                          <a:rPr lang="en-US" sz="1000" b="0" i="1" smtClean="0">
                            <a:latin typeface="Cambria Math" panose="02040503050406030204" pitchFamily="18" charset="0"/>
                          </a:rPr>
                          <m:t>𝑟</m:t>
                        </m:r>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&gt;</m:t>
                    </m:r>
                  </m:oMath>
                </a14:m>
                <a:r>
                  <a:rPr lang="en-US" sz="1000" dirty="0"/>
                  <a:t> be the ordered set of criteria count vectors for A in the same sequence as reactions in A. The </a:t>
                </a:r>
                <a:r>
                  <a:rPr lang="en-US" sz="1000" b="1" dirty="0"/>
                  <a:t>reaction compatibility set</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Κ</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𝑟</m:t>
                        </m:r>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e>
                    </m:d>
                  </m:oMath>
                </a14:m>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Sub>
                    <m:r>
                      <a:rPr lang="en-US" sz="1000" b="0" i="1" smtClean="0">
                        <a:latin typeface="Cambria Math" panose="02040503050406030204" pitchFamily="18" charset="0"/>
                      </a:rPr>
                      <m:t>≤</m:t>
                    </m:r>
                    <m:r>
                      <a:rPr lang="en-US" sz="1000" b="0" i="1" smtClean="0">
                        <a:latin typeface="Cambria Math" panose="02040503050406030204" pitchFamily="18" charset="0"/>
                      </a:rPr>
                      <m:t>𝑟</m:t>
                    </m:r>
                    <m:r>
                      <a:rPr lang="en-US" sz="1000" b="0" i="1" smtClean="0">
                        <a:latin typeface="Cambria Math" panose="02040503050406030204" pitchFamily="18" charset="0"/>
                      </a:rPr>
                      <m:t>}</m:t>
                    </m:r>
                  </m:oMath>
                </a14:m>
                <a:r>
                  <a:rPr lang="en-US" sz="1000" dirty="0"/>
                  <a:t>, where comparisons are done element-wise. The collection of compatibility sets, one for each reaction in B, is denoted by </a:t>
                </a:r>
                <a14:m>
                  <m:oMath xmlns:m="http://schemas.openxmlformats.org/officeDocument/2006/math">
                    <m:sSup>
                      <m:sSupPr>
                        <m:ctrlPr>
                          <a:rPr lang="en-US" sz="1000" b="0" i="1" smtClean="0">
                            <a:latin typeface="Cambria Math" panose="02040503050406030204" pitchFamily="18" charset="0"/>
                          </a:rPr>
                        </m:ctrlPr>
                      </m:sSupPr>
                      <m:e>
                        <m:r>
                          <m:rPr>
                            <m:sty m:val="p"/>
                          </m:rPr>
                          <a:rPr lang="en-US" sz="1000" b="0" i="0" smtClean="0">
                            <a:latin typeface="Cambria Math" panose="02040503050406030204" pitchFamily="18" charset="0"/>
                          </a:rPr>
                          <m:t>Κ</m:t>
                        </m:r>
                      </m:e>
                      <m:sup>
                        <m:r>
                          <a:rPr lang="en-US" sz="1000" b="0" i="1" smtClean="0">
                            <a:latin typeface="Cambria Math" panose="02040503050406030204" pitchFamily="18" charset="0"/>
                          </a:rPr>
                          <m:t>𝐴</m:t>
                        </m:r>
                      </m:sup>
                    </m:sSup>
                  </m:oMath>
                </a14:m>
                <a:r>
                  <a:rPr lang="en-US" sz="1000" dirty="0"/>
                  <a:t>.</a:t>
                </a:r>
              </a:p>
              <a:p>
                <a14:m>
                  <m:oMath xmlns:m="http://schemas.openxmlformats.org/officeDocument/2006/math">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 = &lt;</m:t>
                    </m:r>
                    <m:r>
                      <a:rPr lang="en-US" sz="1000" b="0" i="1" smtClean="0">
                        <a:latin typeface="Cambria Math" panose="02040503050406030204" pitchFamily="18" charset="0"/>
                      </a:rPr>
                      <m:t>𝑟</m:t>
                    </m:r>
                    <m:r>
                      <a:rPr lang="en-US" sz="1000" b="0" i="1" smtClean="0">
                        <a:latin typeface="Cambria Math" panose="02040503050406030204" pitchFamily="18" charset="0"/>
                      </a:rPr>
                      <m:t>&gt;</m:t>
                    </m:r>
                  </m:oMath>
                </a14:m>
                <a:r>
                  <a:rPr lang="en-US" sz="1000" dirty="0"/>
                  <a:t> is a </a:t>
                </a:r>
                <a:r>
                  <a:rPr lang="en-US" sz="1000" b="1" dirty="0"/>
                  <a:t>sequence of reactions</a:t>
                </a:r>
                <a:r>
                  <a:rPr lang="en-US" sz="1000" dirty="0"/>
                  <a:t>.</a:t>
                </a:r>
              </a:p>
              <a:p>
                <a:r>
                  <a:rPr lang="en-US" sz="1000" b="1" dirty="0"/>
                  <a:t>A sequence of reactions </a:t>
                </a:r>
                <a14:m>
                  <m:oMath xmlns:m="http://schemas.openxmlformats.org/officeDocument/2006/math">
                    <m:r>
                      <a:rPr lang="en-US" sz="1000" b="1" i="1" smtClean="0">
                        <a:latin typeface="Cambria Math" panose="02040503050406030204" pitchFamily="18" charset="0"/>
                      </a:rPr>
                      <m:t>&lt;</m:t>
                    </m:r>
                    <m:r>
                      <a:rPr lang="en-US" sz="1000" b="1" i="1" smtClean="0">
                        <a:latin typeface="Cambria Math" panose="02040503050406030204" pitchFamily="18" charset="0"/>
                      </a:rPr>
                      <m:t>𝒓</m:t>
                    </m:r>
                    <m:r>
                      <a:rPr lang="en-US" sz="1000" b="1" i="1" smtClean="0">
                        <a:latin typeface="Cambria Math" panose="02040503050406030204" pitchFamily="18" charset="0"/>
                      </a:rPr>
                      <m:t>&gt;</m:t>
                    </m:r>
                  </m:oMath>
                </a14:m>
                <a:r>
                  <a:rPr lang="en-US" sz="1000" b="1" dirty="0"/>
                  <a:t> is inferred </a:t>
                </a:r>
                <a:r>
                  <a:rPr lang="en-US" sz="1000" dirty="0"/>
                  <a:t>from the collection of compatibility sets </a:t>
                </a:r>
                <a14:m>
                  <m:oMath xmlns:m="http://schemas.openxmlformats.org/officeDocument/2006/math">
                    <m:r>
                      <a:rPr lang="en-US" sz="1000" b="0" i="1" smtClean="0">
                        <a:latin typeface="Cambria Math" panose="02040503050406030204" pitchFamily="18" charset="0"/>
                      </a:rPr>
                      <m:t>𝑉</m:t>
                    </m:r>
                  </m:oMath>
                </a14:m>
                <a:r>
                  <a:rPr lang="en-US" sz="1000" dirty="0"/>
                  <a:t> </a:t>
                </a:r>
                <a:r>
                  <a:rPr lang="en-US" sz="1000" dirty="0" err="1"/>
                  <a:t>iff</a:t>
                </a:r>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𝑛</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𝑉</m:t>
                        </m:r>
                      </m:e>
                      <m:sub>
                        <m:r>
                          <a:rPr lang="en-US" sz="1000" b="0" i="1" smtClean="0">
                            <a:latin typeface="Cambria Math" panose="02040503050406030204" pitchFamily="18" charset="0"/>
                          </a:rPr>
                          <m:t>𝑛</m:t>
                        </m:r>
                      </m:sub>
                    </m:sSub>
                  </m:oMath>
                </a14:m>
                <a:r>
                  <a:rPr lang="en-US" sz="1000" dirty="0"/>
                  <a:t> and </a:t>
                </a:r>
                <a14:m>
                  <m:oMath xmlns:m="http://schemas.openxmlformats.org/officeDocument/2006/math">
                    <m:r>
                      <a:rPr lang="en-US" sz="1000" b="0" i="0" smtClean="0">
                        <a:latin typeface="Cambria Math" panose="02040503050406030204" pitchFamily="18" charset="0"/>
                      </a:rPr>
                      <m:t>|</m:t>
                    </m:r>
                    <m:r>
                      <a:rPr lang="en-US" sz="1000" b="1" i="1">
                        <a:latin typeface="Cambria Math" panose="02040503050406030204" pitchFamily="18" charset="0"/>
                      </a:rPr>
                      <m:t>&lt;</m:t>
                    </m:r>
                    <m:r>
                      <a:rPr lang="en-US" sz="1000" b="1" i="1">
                        <a:latin typeface="Cambria Math" panose="02040503050406030204" pitchFamily="18" charset="0"/>
                      </a:rPr>
                      <m:t>𝒓</m:t>
                    </m:r>
                    <m:r>
                      <a:rPr lang="en-US" sz="1000" b="1" i="1">
                        <a:latin typeface="Cambria Math" panose="02040503050406030204" pitchFamily="18" charset="0"/>
                      </a:rPr>
                      <m:t>&gt;|=</m:t>
                    </m:r>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𝑴</m:t>
                        </m:r>
                      </m:e>
                      <m:sub>
                        <m:r>
                          <a:rPr lang="en-US" sz="1000" b="1" i="1" smtClean="0">
                            <a:latin typeface="Cambria Math" panose="02040503050406030204" pitchFamily="18" charset="0"/>
                          </a:rPr>
                          <m:t>𝑹</m:t>
                        </m:r>
                      </m:sub>
                    </m:sSub>
                  </m:oMath>
                </a14:m>
                <a:r>
                  <a:rPr lang="en-US" sz="1000" b="1" dirty="0"/>
                  <a:t>. </a:t>
                </a:r>
              </a:p>
              <a:p>
                <a:r>
                  <a:rPr lang="en-US" sz="1000" dirty="0"/>
                  <a:t>In an analogous way, define: </a:t>
                </a:r>
                <a:r>
                  <a:rPr lang="en-US" sz="1000" b="1" dirty="0"/>
                  <a:t>species compatibility set, sequence of species, sequence of species is inferred.</a:t>
                </a:r>
              </a:p>
              <a:p>
                <a:r>
                  <a:rPr lang="en-US" sz="1000" dirty="0"/>
                  <a:t>A</a:t>
                </a:r>
                <a:r>
                  <a:rPr lang="en-US" sz="1000" b="1" dirty="0"/>
                  <a:t> reaction pair constraint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𝑅𝑅</m:t>
                        </m:r>
                      </m:sub>
                      <m:sup>
                        <m:r>
                          <a:rPr lang="en-US" sz="1000" b="0" i="1" smtClean="0">
                            <a:latin typeface="Cambria Math" panose="02040503050406030204" pitchFamily="18" charset="0"/>
                          </a:rPr>
                          <m:t>𝑁</m:t>
                        </m:r>
                      </m:sup>
                    </m:sSubSup>
                  </m:oMath>
                </a14:m>
                <a:r>
                  <a:rPr lang="en-US" sz="1000" b="1" dirty="0"/>
                  <a:t> </a:t>
                </a:r>
                <a:r>
                  <a:rPr lang="en-US" sz="1000"/>
                  <a:t>for network </a:t>
                </a:r>
                <a:r>
                  <a:rPr lang="en-US" sz="1000" i="1"/>
                  <a:t>N</a:t>
                </a:r>
                <a:endParaRPr lang="en-US" sz="1000" b="1" dirty="0"/>
              </a:p>
              <a:p>
                <a:endParaRPr lang="en-US" sz="1000" b="1" dirty="0"/>
              </a:p>
              <a:p>
                <a:r>
                  <a:rPr lang="en-US" sz="1000" b="1" dirty="0"/>
                  <a:t>Meta</a:t>
                </a:r>
              </a:p>
              <a:p>
                <a:pPr lvl="1"/>
                <a:r>
                  <a:rPr lang="en-US" sz="1000" dirty="0"/>
                  <a:t>M is a count. A, N, B are networks. R, S indicate reactions, species.</a:t>
                </a:r>
              </a:p>
            </p:txBody>
          </p:sp>
        </mc:Choice>
        <mc:Fallback xmlns="">
          <p:sp>
            <p:nvSpPr>
              <p:cNvPr id="3" name="Content Placeholder 2">
                <a:extLst>
                  <a:ext uri="{FF2B5EF4-FFF2-40B4-BE49-F238E27FC236}">
                    <a16:creationId xmlns:a16="http://schemas.microsoft.com/office/drawing/2014/main" id="{08F7B64F-C2DE-0B4C-5D7D-65F608A31291}"/>
                  </a:ext>
                </a:extLst>
              </p:cNvPr>
              <p:cNvSpPr>
                <a:spLocks noGrp="1" noRot="1" noChangeAspect="1" noMove="1" noResize="1" noEditPoints="1" noAdjustHandles="1" noChangeArrowheads="1" noChangeShapeType="1" noTextEdit="1"/>
              </p:cNvSpPr>
              <p:nvPr>
                <p:ph idx="1"/>
              </p:nvPr>
            </p:nvSpPr>
            <p:spPr>
              <a:xfrm>
                <a:off x="745067" y="725749"/>
                <a:ext cx="10515600" cy="5657057"/>
              </a:xfrm>
              <a:blipFill>
                <a:blip r:embed="rId2"/>
                <a:stretch>
                  <a:fillRect t="-448"/>
                </a:stretch>
              </a:blipFill>
            </p:spPr>
            <p:txBody>
              <a:bodyPr/>
              <a:lstStyle/>
              <a:p>
                <a:r>
                  <a:rPr lang="en-US">
                    <a:noFill/>
                  </a:rPr>
                  <a:t> </a:t>
                </a:r>
              </a:p>
            </p:txBody>
          </p:sp>
        </mc:Fallback>
      </mc:AlternateContent>
    </p:spTree>
    <p:extLst>
      <p:ext uri="{BB962C8B-B14F-4D97-AF65-F5344CB8AC3E}">
        <p14:creationId xmlns:p14="http://schemas.microsoft.com/office/powerpoint/2010/main" val="2540270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9D69-C53E-00DD-43F8-5174AC144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CA1825-711D-20BE-0E22-2D88C05CF55D}"/>
              </a:ext>
            </a:extLst>
          </p:cNvPr>
          <p:cNvSpPr>
            <a:spLocks noGrp="1"/>
          </p:cNvSpPr>
          <p:nvPr>
            <p:ph idx="1"/>
          </p:nvPr>
        </p:nvSpPr>
        <p:spPr/>
        <p:txBody>
          <a:bodyPr/>
          <a:lstStyle/>
          <a:p>
            <a:r>
              <a:rPr lang="en-US" dirty="0"/>
              <a:t>Validate that S* is exactly the species set implied by R*. Just using S* implied by R* is too permissive.</a:t>
            </a:r>
          </a:p>
          <a:p>
            <a:r>
              <a:rPr lang="en-US" dirty="0"/>
              <a:t>Sequence</a:t>
            </a:r>
          </a:p>
          <a:p>
            <a:pPr lvl="1"/>
            <a:r>
              <a:rPr lang="en-US" dirty="0"/>
              <a:t>Select R*</a:t>
            </a:r>
          </a:p>
          <a:p>
            <a:pPr lvl="1"/>
            <a:r>
              <a:rPr lang="en-US" dirty="0"/>
              <a:t>S* = species implied by R*</a:t>
            </a:r>
          </a:p>
          <a:p>
            <a:pPr lvl="1"/>
            <a:r>
              <a:rPr lang="en-US" dirty="0"/>
              <a:t>Check pairwise compatibility</a:t>
            </a:r>
          </a:p>
        </p:txBody>
      </p:sp>
    </p:spTree>
    <p:extLst>
      <p:ext uri="{BB962C8B-B14F-4D97-AF65-F5344CB8AC3E}">
        <p14:creationId xmlns:p14="http://schemas.microsoft.com/office/powerpoint/2010/main" val="778899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627C-6C10-B731-2DDF-2481800F093C}"/>
              </a:ext>
            </a:extLst>
          </p:cNvPr>
          <p:cNvSpPr>
            <a:spLocks noGrp="1"/>
          </p:cNvSpPr>
          <p:nvPr>
            <p:ph type="title"/>
          </p:nvPr>
        </p:nvSpPr>
        <p:spPr/>
        <p:txBody>
          <a:bodyPr/>
          <a:lstStyle/>
          <a:p>
            <a:r>
              <a:rPr lang="en-US" dirty="0"/>
              <a:t>Permutably Invariant Hash of a Matrix</a:t>
            </a:r>
          </a:p>
        </p:txBody>
      </p:sp>
      <p:sp>
        <p:nvSpPr>
          <p:cNvPr id="3" name="Content Placeholder 2">
            <a:extLst>
              <a:ext uri="{FF2B5EF4-FFF2-40B4-BE49-F238E27FC236}">
                <a16:creationId xmlns:a16="http://schemas.microsoft.com/office/drawing/2014/main" id="{E316D00F-8EB0-FC27-FD84-481C525F46E6}"/>
              </a:ext>
            </a:extLst>
          </p:cNvPr>
          <p:cNvSpPr>
            <a:spLocks noGrp="1"/>
          </p:cNvSpPr>
          <p:nvPr>
            <p:ph idx="1"/>
          </p:nvPr>
        </p:nvSpPr>
        <p:spPr/>
        <p:txBody>
          <a:bodyPr>
            <a:normAutofit/>
          </a:bodyPr>
          <a:lstStyle/>
          <a:p>
            <a:r>
              <a:rPr lang="en-US" dirty="0"/>
              <a:t>Definition: Hash value does not change with permutations of the rows and columns of the matrix</a:t>
            </a:r>
          </a:p>
          <a:p>
            <a:r>
              <a:rPr lang="en-US" dirty="0"/>
              <a:t>Observation</a:t>
            </a:r>
          </a:p>
          <a:p>
            <a:pPr lvl="1"/>
            <a:r>
              <a:rPr lang="en-US" dirty="0"/>
              <a:t>Stoichiometry matrices mostly have values of 0, 1, 2, -1, -2</a:t>
            </a:r>
          </a:p>
          <a:p>
            <a:r>
              <a:rPr lang="en-US" dirty="0"/>
              <a:t>Examples of permutation independent characteristics</a:t>
            </a:r>
          </a:p>
          <a:p>
            <a:pPr lvl="1"/>
            <a:r>
              <a:rPr lang="en-US" dirty="0"/>
              <a:t>Number of 0s in a row (column). Same for 1s, 2s, -1s, -2s.</a:t>
            </a:r>
          </a:p>
          <a:p>
            <a:pPr lvl="1"/>
            <a:r>
              <a:rPr lang="en-US" dirty="0"/>
              <a:t>Number of values that are not integers -2, …, 2</a:t>
            </a:r>
          </a:p>
          <a:p>
            <a:r>
              <a:rPr lang="en-US" dirty="0"/>
              <a:t>Hash algorithm</a:t>
            </a:r>
          </a:p>
          <a:p>
            <a:pPr lvl="1"/>
            <a:r>
              <a:rPr lang="en-US" dirty="0"/>
              <a:t>Encode the counts of values of each row (column) as an integer</a:t>
            </a:r>
          </a:p>
          <a:p>
            <a:pPr lvl="1"/>
            <a:r>
              <a:rPr lang="en-US" dirty="0"/>
              <a:t>Sort the values</a:t>
            </a:r>
          </a:p>
          <a:p>
            <a:pPr lvl="1"/>
            <a:r>
              <a:rPr lang="en-US" dirty="0"/>
              <a:t>Hash the sorted values</a:t>
            </a:r>
          </a:p>
        </p:txBody>
      </p:sp>
    </p:spTree>
    <p:extLst>
      <p:ext uri="{BB962C8B-B14F-4D97-AF65-F5344CB8AC3E}">
        <p14:creationId xmlns:p14="http://schemas.microsoft.com/office/powerpoint/2010/main" val="1850168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C1A3-DD9B-7C08-2442-E89C828BBF0C}"/>
              </a:ext>
            </a:extLst>
          </p:cNvPr>
          <p:cNvSpPr>
            <a:spLocks noGrp="1"/>
          </p:cNvSpPr>
          <p:nvPr>
            <p:ph type="title"/>
          </p:nvPr>
        </p:nvSpPr>
        <p:spPr>
          <a:xfrm>
            <a:off x="838200" y="216414"/>
            <a:ext cx="10515600" cy="635186"/>
          </a:xfrm>
        </p:spPr>
        <p:txBody>
          <a:bodyPr/>
          <a:lstStyle/>
          <a:p>
            <a:r>
              <a:rPr lang="en-US" dirty="0"/>
              <a:t>Pairs of Order Independent Encodings</a:t>
            </a:r>
          </a:p>
        </p:txBody>
      </p:sp>
      <p:grpSp>
        <p:nvGrpSpPr>
          <p:cNvPr id="4" name="Group 3">
            <a:extLst>
              <a:ext uri="{FF2B5EF4-FFF2-40B4-BE49-F238E27FC236}">
                <a16:creationId xmlns:a16="http://schemas.microsoft.com/office/drawing/2014/main" id="{0752ED40-F0C4-4551-6A92-3AF04D97F847}"/>
              </a:ext>
            </a:extLst>
          </p:cNvPr>
          <p:cNvGrpSpPr/>
          <p:nvPr/>
        </p:nvGrpSpPr>
        <p:grpSpPr>
          <a:xfrm>
            <a:off x="122220" y="2145313"/>
            <a:ext cx="2257095" cy="1432719"/>
            <a:chOff x="5428593" y="1942572"/>
            <a:chExt cx="2257095" cy="1432719"/>
          </a:xfrm>
        </p:grpSpPr>
        <p:sp>
          <p:nvSpPr>
            <p:cNvPr id="5" name="TextBox 4">
              <a:extLst>
                <a:ext uri="{FF2B5EF4-FFF2-40B4-BE49-F238E27FC236}">
                  <a16:creationId xmlns:a16="http://schemas.microsoft.com/office/drawing/2014/main" id="{E8D0A335-4F86-F279-F55D-D4DB9E6AB827}"/>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BF08BD7-4B03-A9FF-57C6-848951AFAF2B}"/>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 name="TextBox 6">
              <a:extLst>
                <a:ext uri="{FF2B5EF4-FFF2-40B4-BE49-F238E27FC236}">
                  <a16:creationId xmlns:a16="http://schemas.microsoft.com/office/drawing/2014/main" id="{6640A9CC-A9A2-C24D-6CE5-A3D4901942FD}"/>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 name="TextBox 7">
              <a:extLst>
                <a:ext uri="{FF2B5EF4-FFF2-40B4-BE49-F238E27FC236}">
                  <a16:creationId xmlns:a16="http://schemas.microsoft.com/office/drawing/2014/main" id="{A6C06A35-611C-43BC-E0D4-9447BD485AD4}"/>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 name="TextBox 8">
              <a:extLst>
                <a:ext uri="{FF2B5EF4-FFF2-40B4-BE49-F238E27FC236}">
                  <a16:creationId xmlns:a16="http://schemas.microsoft.com/office/drawing/2014/main" id="{CCF4F8CB-B890-C66C-446A-631F5E7B223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 name="TextBox 9">
              <a:extLst>
                <a:ext uri="{FF2B5EF4-FFF2-40B4-BE49-F238E27FC236}">
                  <a16:creationId xmlns:a16="http://schemas.microsoft.com/office/drawing/2014/main" id="{240EF38F-04EF-D5E4-F0E1-D59485522EA0}"/>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9C6E6559-1F94-47BA-3BC8-C0AD4C1DC3E2}"/>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95215F35-474E-C8C0-F623-4AA86386CE58}"/>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3" name="TextBox 12">
              <a:extLst>
                <a:ext uri="{FF2B5EF4-FFF2-40B4-BE49-F238E27FC236}">
                  <a16:creationId xmlns:a16="http://schemas.microsoft.com/office/drawing/2014/main" id="{7B55CC03-33DE-AAA4-48F0-3B183BE0BAFF}"/>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8F5EE92C-B9CF-21C6-22E4-DAB146AF9F5F}"/>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 name="TextBox 14">
              <a:extLst>
                <a:ext uri="{FF2B5EF4-FFF2-40B4-BE49-F238E27FC236}">
                  <a16:creationId xmlns:a16="http://schemas.microsoft.com/office/drawing/2014/main" id="{3CA9F41F-3F94-409F-6915-21F85D2E1857}"/>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 name="TextBox 15">
              <a:extLst>
                <a:ext uri="{FF2B5EF4-FFF2-40B4-BE49-F238E27FC236}">
                  <a16:creationId xmlns:a16="http://schemas.microsoft.com/office/drawing/2014/main" id="{0C999BE1-8DB0-F0E7-62E7-776B464B1D9D}"/>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 name="TextBox 16">
              <a:extLst>
                <a:ext uri="{FF2B5EF4-FFF2-40B4-BE49-F238E27FC236}">
                  <a16:creationId xmlns:a16="http://schemas.microsoft.com/office/drawing/2014/main" id="{5EAD586F-0AB6-8E5E-4413-490D327A73DE}"/>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E60833F0-2FF1-F11F-5EF1-8D19A6A2E153}"/>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58FAC868-8BAC-DE87-7DE4-CB51126224E8}"/>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F9AE6490-F097-E6C9-1776-F5C92C1EEE31}"/>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284146B0-1726-9697-C37D-9E838E9C800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31D80B89-9FDB-1FFC-88BB-C2AD21C79E50}"/>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0BA1551A-4131-31F6-258F-CA09BAEBD63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sp>
        <p:nvSpPr>
          <p:cNvPr id="24" name="TextBox 23">
            <a:extLst>
              <a:ext uri="{FF2B5EF4-FFF2-40B4-BE49-F238E27FC236}">
                <a16:creationId xmlns:a16="http://schemas.microsoft.com/office/drawing/2014/main" id="{851227CE-61DF-8D71-77C5-E1D155C70963}"/>
              </a:ext>
            </a:extLst>
          </p:cNvPr>
          <p:cNvSpPr txBox="1"/>
          <p:nvPr/>
        </p:nvSpPr>
        <p:spPr>
          <a:xfrm>
            <a:off x="521688" y="1875723"/>
            <a:ext cx="1638975" cy="369332"/>
          </a:xfrm>
          <a:prstGeom prst="rect">
            <a:avLst/>
          </a:prstGeom>
          <a:noFill/>
        </p:spPr>
        <p:txBody>
          <a:bodyPr wrap="none" rtlCol="0">
            <a:spAutoFit/>
          </a:bodyPr>
          <a:lstStyle/>
          <a:p>
            <a:r>
              <a:rPr lang="en-US" b="1" dirty="0"/>
              <a:t>Stoichiometry*</a:t>
            </a:r>
          </a:p>
        </p:txBody>
      </p:sp>
      <p:sp>
        <p:nvSpPr>
          <p:cNvPr id="46" name="TextBox 45">
            <a:extLst>
              <a:ext uri="{FF2B5EF4-FFF2-40B4-BE49-F238E27FC236}">
                <a16:creationId xmlns:a16="http://schemas.microsoft.com/office/drawing/2014/main" id="{BBA805DE-6386-213F-3EDC-D7319DA35CA0}"/>
              </a:ext>
            </a:extLst>
          </p:cNvPr>
          <p:cNvSpPr txBox="1"/>
          <p:nvPr/>
        </p:nvSpPr>
        <p:spPr>
          <a:xfrm>
            <a:off x="393113" y="993004"/>
            <a:ext cx="11155379" cy="707886"/>
          </a:xfrm>
          <a:prstGeom prst="rect">
            <a:avLst/>
          </a:prstGeom>
          <a:solidFill>
            <a:schemeClr val="bg1">
              <a:lumMod val="95000"/>
            </a:schemeClr>
          </a:solidFill>
        </p:spPr>
        <p:txBody>
          <a:bodyPr wrap="square">
            <a:spAutoFit/>
          </a:bodyPr>
          <a:lstStyle/>
          <a:p>
            <a:r>
              <a:rPr lang="en-US" sz="2000" b="1" dirty="0"/>
              <a:t>Approach</a:t>
            </a:r>
            <a:r>
              <a:rPr lang="en-US" sz="2000" dirty="0"/>
              <a:t>: Consider pairs or OIEs for both species and reactions by counting criteria pairs for values in the same  position in a pair of arrays.</a:t>
            </a:r>
          </a:p>
        </p:txBody>
      </p:sp>
      <p:sp>
        <p:nvSpPr>
          <p:cNvPr id="47" name="TextBox 46">
            <a:extLst>
              <a:ext uri="{FF2B5EF4-FFF2-40B4-BE49-F238E27FC236}">
                <a16:creationId xmlns:a16="http://schemas.microsoft.com/office/drawing/2014/main" id="{3E957E71-51DE-84D6-00F3-EDAAEF9E2167}"/>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8" name="TextBox 47">
            <a:extLst>
              <a:ext uri="{FF2B5EF4-FFF2-40B4-BE49-F238E27FC236}">
                <a16:creationId xmlns:a16="http://schemas.microsoft.com/office/drawing/2014/main" id="{ACA4AB50-F77C-BBB8-F52F-052070A85A40}"/>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9" name="TextBox 48">
            <a:extLst>
              <a:ext uri="{FF2B5EF4-FFF2-40B4-BE49-F238E27FC236}">
                <a16:creationId xmlns:a16="http://schemas.microsoft.com/office/drawing/2014/main" id="{33421932-69F5-2A5A-01E1-A206E88D1886}"/>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0" name="TextBox 49">
            <a:extLst>
              <a:ext uri="{FF2B5EF4-FFF2-40B4-BE49-F238E27FC236}">
                <a16:creationId xmlns:a16="http://schemas.microsoft.com/office/drawing/2014/main" id="{4B1F71AB-F619-856E-362B-48E7C1EF798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1" name="TextBox 50">
            <a:extLst>
              <a:ext uri="{FF2B5EF4-FFF2-40B4-BE49-F238E27FC236}">
                <a16:creationId xmlns:a16="http://schemas.microsoft.com/office/drawing/2014/main" id="{4262E397-169F-B0E0-BC9B-A34127D1F88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2" name="TextBox 51">
            <a:extLst>
              <a:ext uri="{FF2B5EF4-FFF2-40B4-BE49-F238E27FC236}">
                <a16:creationId xmlns:a16="http://schemas.microsoft.com/office/drawing/2014/main" id="{8DBAFBFD-5CE8-BB58-D851-EE04115A44ED}"/>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3F3431DF-540D-DB1E-F170-402F268F8173}"/>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4" name="TextBox 53">
            <a:extLst>
              <a:ext uri="{FF2B5EF4-FFF2-40B4-BE49-F238E27FC236}">
                <a16:creationId xmlns:a16="http://schemas.microsoft.com/office/drawing/2014/main" id="{A23DA316-1CC6-CB5C-66C4-7A2BA2D87889}"/>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55" name="TextBox 54">
            <a:extLst>
              <a:ext uri="{FF2B5EF4-FFF2-40B4-BE49-F238E27FC236}">
                <a16:creationId xmlns:a16="http://schemas.microsoft.com/office/drawing/2014/main" id="{A17A9375-F0DB-AF2C-C5DF-7308CB58CD1F}"/>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6757D0E9-38E9-07E5-F5D8-4FF5D5B28157}"/>
              </a:ext>
            </a:extLst>
          </p:cNvPr>
          <p:cNvSpPr txBox="1"/>
          <p:nvPr/>
        </p:nvSpPr>
        <p:spPr>
          <a:xfrm>
            <a:off x="3910031" y="2112641"/>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58" name="TextBox 57">
            <a:extLst>
              <a:ext uri="{FF2B5EF4-FFF2-40B4-BE49-F238E27FC236}">
                <a16:creationId xmlns:a16="http://schemas.microsoft.com/office/drawing/2014/main" id="{B77EBA2F-FC22-8A0A-C350-605778300253}"/>
              </a:ext>
            </a:extLst>
          </p:cNvPr>
          <p:cNvSpPr txBox="1"/>
          <p:nvPr/>
        </p:nvSpPr>
        <p:spPr>
          <a:xfrm>
            <a:off x="4361975" y="2112641"/>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59" name="TextBox 58">
            <a:extLst>
              <a:ext uri="{FF2B5EF4-FFF2-40B4-BE49-F238E27FC236}">
                <a16:creationId xmlns:a16="http://schemas.microsoft.com/office/drawing/2014/main" id="{A7E66C76-62F3-810F-24DB-B9747B3F9795}"/>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0" name="TextBox 59">
            <a:extLst>
              <a:ext uri="{FF2B5EF4-FFF2-40B4-BE49-F238E27FC236}">
                <a16:creationId xmlns:a16="http://schemas.microsoft.com/office/drawing/2014/main" id="{DCC6B3CE-F49D-B211-3D43-3EFD1131653B}"/>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1" name="TextBox 60">
            <a:extLst>
              <a:ext uri="{FF2B5EF4-FFF2-40B4-BE49-F238E27FC236}">
                <a16:creationId xmlns:a16="http://schemas.microsoft.com/office/drawing/2014/main" id="{0A650FD8-3FF4-2B45-2EBC-BA054FDCBDCB}"/>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69592770-72FF-FDB4-A953-3B8F16A028E2}"/>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3" name="TextBox 62">
            <a:extLst>
              <a:ext uri="{FF2B5EF4-FFF2-40B4-BE49-F238E27FC236}">
                <a16:creationId xmlns:a16="http://schemas.microsoft.com/office/drawing/2014/main" id="{B10C8D0F-31B9-DEE0-63BD-54572045E594}"/>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4" name="TextBox 63">
            <a:extLst>
              <a:ext uri="{FF2B5EF4-FFF2-40B4-BE49-F238E27FC236}">
                <a16:creationId xmlns:a16="http://schemas.microsoft.com/office/drawing/2014/main" id="{50E67823-373D-09ED-463D-3522F89C0BAA}"/>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5" name="TextBox 64">
            <a:extLst>
              <a:ext uri="{FF2B5EF4-FFF2-40B4-BE49-F238E27FC236}">
                <a16:creationId xmlns:a16="http://schemas.microsoft.com/office/drawing/2014/main" id="{E75DC1F1-AEA4-1BA7-C7DC-487F5F0E106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6" name="TextBox 65">
            <a:extLst>
              <a:ext uri="{FF2B5EF4-FFF2-40B4-BE49-F238E27FC236}">
                <a16:creationId xmlns:a16="http://schemas.microsoft.com/office/drawing/2014/main" id="{174C790C-02EB-8236-A7FE-D2122168D59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67" name="TextBox 66">
            <a:extLst>
              <a:ext uri="{FF2B5EF4-FFF2-40B4-BE49-F238E27FC236}">
                <a16:creationId xmlns:a16="http://schemas.microsoft.com/office/drawing/2014/main" id="{F4283CB3-46EB-D7A9-4FDA-5772D3D5EAE1}"/>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F8096243-6F17-2500-D721-181BA4439DB4}"/>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C2F7DEE5-55FE-6249-0760-C97C4DF398E6}"/>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0" name="TextBox 69">
            <a:extLst>
              <a:ext uri="{FF2B5EF4-FFF2-40B4-BE49-F238E27FC236}">
                <a16:creationId xmlns:a16="http://schemas.microsoft.com/office/drawing/2014/main" id="{1F4DE940-412C-CDBF-FA37-64EA2C7A6517}"/>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F517C7C2-35E7-12AC-2133-31AA32A1DD1F}"/>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5" name="TextBox 74">
            <a:extLst>
              <a:ext uri="{FF2B5EF4-FFF2-40B4-BE49-F238E27FC236}">
                <a16:creationId xmlns:a16="http://schemas.microsoft.com/office/drawing/2014/main" id="{F479A792-F07B-FCB1-72B7-682118FD8969}"/>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6" name="TextBox 75">
            <a:extLst>
              <a:ext uri="{FF2B5EF4-FFF2-40B4-BE49-F238E27FC236}">
                <a16:creationId xmlns:a16="http://schemas.microsoft.com/office/drawing/2014/main" id="{7B953503-3CD6-515A-4976-C04986A4FB71}"/>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96" name="TextBox 95">
            <a:extLst>
              <a:ext uri="{FF2B5EF4-FFF2-40B4-BE49-F238E27FC236}">
                <a16:creationId xmlns:a16="http://schemas.microsoft.com/office/drawing/2014/main" id="{0AC27A3B-56E7-C833-F832-A7CD664FE81F}"/>
              </a:ext>
            </a:extLst>
          </p:cNvPr>
          <p:cNvSpPr txBox="1"/>
          <p:nvPr/>
        </p:nvSpPr>
        <p:spPr>
          <a:xfrm>
            <a:off x="2632823" y="1767629"/>
            <a:ext cx="3032305" cy="369332"/>
          </a:xfrm>
          <a:prstGeom prst="rect">
            <a:avLst/>
          </a:prstGeom>
          <a:noFill/>
        </p:spPr>
        <p:txBody>
          <a:bodyPr wrap="none" rtlCol="0">
            <a:spAutoFit/>
          </a:bodyPr>
          <a:lstStyle/>
          <a:p>
            <a:r>
              <a:rPr lang="en-US" b="1"/>
              <a:t>Individual Species </a:t>
            </a:r>
            <a:r>
              <a:rPr lang="en-US" b="1" dirty="0"/>
              <a:t>OIE Vectors</a:t>
            </a:r>
          </a:p>
        </p:txBody>
      </p:sp>
      <p:grpSp>
        <p:nvGrpSpPr>
          <p:cNvPr id="177" name="Group 176">
            <a:extLst>
              <a:ext uri="{FF2B5EF4-FFF2-40B4-BE49-F238E27FC236}">
                <a16:creationId xmlns:a16="http://schemas.microsoft.com/office/drawing/2014/main" id="{A2058B2D-6CE7-9725-8571-D5208D68D1DA}"/>
              </a:ext>
            </a:extLst>
          </p:cNvPr>
          <p:cNvGrpSpPr/>
          <p:nvPr/>
        </p:nvGrpSpPr>
        <p:grpSpPr>
          <a:xfrm>
            <a:off x="2496274" y="3582523"/>
            <a:ext cx="851453" cy="984270"/>
            <a:chOff x="8387381" y="2195793"/>
            <a:chExt cx="851453" cy="984270"/>
          </a:xfrm>
        </p:grpSpPr>
        <p:sp>
          <p:nvSpPr>
            <p:cNvPr id="142" name="TextBox 141">
              <a:extLst>
                <a:ext uri="{FF2B5EF4-FFF2-40B4-BE49-F238E27FC236}">
                  <a16:creationId xmlns:a16="http://schemas.microsoft.com/office/drawing/2014/main" id="{3F07AF21-1276-BC31-E318-01017BC3C161}"/>
                </a:ext>
              </a:extLst>
            </p:cNvPr>
            <p:cNvSpPr txBox="1"/>
            <p:nvPr/>
          </p:nvSpPr>
          <p:spPr>
            <a:xfrm>
              <a:off x="8526780" y="2441399"/>
              <a:ext cx="712054" cy="738664"/>
            </a:xfrm>
            <a:prstGeom prst="rect">
              <a:avLst/>
            </a:prstGeom>
            <a:noFill/>
          </p:spPr>
          <p:txBody>
            <a:bodyPr wrap="none" rtlCol="0">
              <a:spAutoFit/>
            </a:bodyPr>
            <a:lstStyle/>
            <a:p>
              <a:r>
                <a:rPr lang="en-US" sz="1400" dirty="0"/>
                <a:t>a = #&lt;0</a:t>
              </a:r>
            </a:p>
            <a:p>
              <a:r>
                <a:rPr lang="en-US" sz="1400" dirty="0"/>
                <a:t>b: #=0</a:t>
              </a:r>
            </a:p>
            <a:p>
              <a:r>
                <a:rPr lang="en-US" sz="1400" dirty="0"/>
                <a:t>c: #&gt;0</a:t>
              </a:r>
            </a:p>
          </p:txBody>
        </p:sp>
        <p:sp>
          <p:nvSpPr>
            <p:cNvPr id="144" name="TextBox 143">
              <a:extLst>
                <a:ext uri="{FF2B5EF4-FFF2-40B4-BE49-F238E27FC236}">
                  <a16:creationId xmlns:a16="http://schemas.microsoft.com/office/drawing/2014/main" id="{5F2C1CC3-43BA-ADE9-A43B-FBAC7C7E2606}"/>
                </a:ext>
              </a:extLst>
            </p:cNvPr>
            <p:cNvSpPr txBox="1"/>
            <p:nvPr/>
          </p:nvSpPr>
          <p:spPr>
            <a:xfrm>
              <a:off x="8387381" y="2195793"/>
              <a:ext cx="651140" cy="307777"/>
            </a:xfrm>
            <a:prstGeom prst="rect">
              <a:avLst/>
            </a:prstGeom>
            <a:noFill/>
          </p:spPr>
          <p:txBody>
            <a:bodyPr wrap="none" rtlCol="0">
              <a:spAutoFit/>
            </a:bodyPr>
            <a:lstStyle/>
            <a:p>
              <a:r>
                <a:rPr lang="en-US" sz="1400" b="1" dirty="0"/>
                <a:t>Labels</a:t>
              </a:r>
            </a:p>
          </p:txBody>
        </p:sp>
      </p:grpSp>
      <p:sp>
        <p:nvSpPr>
          <p:cNvPr id="99" name="TextBox 98">
            <a:extLst>
              <a:ext uri="{FF2B5EF4-FFF2-40B4-BE49-F238E27FC236}">
                <a16:creationId xmlns:a16="http://schemas.microsoft.com/office/drawing/2014/main" id="{91FB9A6E-FC79-210F-61C8-C0C9D8C3BD81}"/>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64CE852E-B695-3C0B-5D11-C827DA82219A}"/>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2" name="TextBox 101">
            <a:extLst>
              <a:ext uri="{FF2B5EF4-FFF2-40B4-BE49-F238E27FC236}">
                <a16:creationId xmlns:a16="http://schemas.microsoft.com/office/drawing/2014/main" id="{1B26DC8A-D43C-4F66-C313-AB2E7F32CC25}"/>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3" name="TextBox 102">
            <a:extLst>
              <a:ext uri="{FF2B5EF4-FFF2-40B4-BE49-F238E27FC236}">
                <a16:creationId xmlns:a16="http://schemas.microsoft.com/office/drawing/2014/main" id="{63216C16-86AA-E33B-0B15-7656A65CAC02}"/>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4" name="TextBox 103">
            <a:extLst>
              <a:ext uri="{FF2B5EF4-FFF2-40B4-BE49-F238E27FC236}">
                <a16:creationId xmlns:a16="http://schemas.microsoft.com/office/drawing/2014/main" id="{2E729634-664F-5F77-8B4E-77FA96287471}"/>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6C26DB40-A991-3882-0187-0D90BC5243FD}"/>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6" name="TextBox 105">
            <a:extLst>
              <a:ext uri="{FF2B5EF4-FFF2-40B4-BE49-F238E27FC236}">
                <a16:creationId xmlns:a16="http://schemas.microsoft.com/office/drawing/2014/main" id="{C16D0121-04B5-0375-2B30-85B98CEAA6A1}"/>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7" name="TextBox 106">
            <a:extLst>
              <a:ext uri="{FF2B5EF4-FFF2-40B4-BE49-F238E27FC236}">
                <a16:creationId xmlns:a16="http://schemas.microsoft.com/office/drawing/2014/main" id="{8331B94F-6B84-1AAF-0673-2A23F8982723}"/>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8" name="TextBox 107">
            <a:extLst>
              <a:ext uri="{FF2B5EF4-FFF2-40B4-BE49-F238E27FC236}">
                <a16:creationId xmlns:a16="http://schemas.microsoft.com/office/drawing/2014/main" id="{CBC9AE9F-9371-FB35-1D3B-F0AA5DA143DB}"/>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069C3742-EABF-6AF0-E9FC-FAFAA036B70D}"/>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115" name="TextBox 114">
            <a:extLst>
              <a:ext uri="{FF2B5EF4-FFF2-40B4-BE49-F238E27FC236}">
                <a16:creationId xmlns:a16="http://schemas.microsoft.com/office/drawing/2014/main" id="{32B95CCC-543B-45A6-ED42-8FA4A337DB7D}"/>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8" name="TextBox 117">
            <a:extLst>
              <a:ext uri="{FF2B5EF4-FFF2-40B4-BE49-F238E27FC236}">
                <a16:creationId xmlns:a16="http://schemas.microsoft.com/office/drawing/2014/main" id="{373766DE-FF62-374D-BBF0-17B766B4B2F6}"/>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6" name="TextBox 125">
            <a:extLst>
              <a:ext uri="{FF2B5EF4-FFF2-40B4-BE49-F238E27FC236}">
                <a16:creationId xmlns:a16="http://schemas.microsoft.com/office/drawing/2014/main" id="{1232F4ED-26FD-5B07-5C8C-CFF10B71FEFD}"/>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127" name="TextBox 126">
            <a:extLst>
              <a:ext uri="{FF2B5EF4-FFF2-40B4-BE49-F238E27FC236}">
                <a16:creationId xmlns:a16="http://schemas.microsoft.com/office/drawing/2014/main" id="{A1C2B525-B5CA-3575-BED1-3F5D06FB7FE4}"/>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129" name="TextBox 128">
            <a:extLst>
              <a:ext uri="{FF2B5EF4-FFF2-40B4-BE49-F238E27FC236}">
                <a16:creationId xmlns:a16="http://schemas.microsoft.com/office/drawing/2014/main" id="{E5C1842A-0ECD-CC5F-E9D1-C68BEBAD9473}"/>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0" name="TextBox 129">
            <a:extLst>
              <a:ext uri="{FF2B5EF4-FFF2-40B4-BE49-F238E27FC236}">
                <a16:creationId xmlns:a16="http://schemas.microsoft.com/office/drawing/2014/main" id="{6B1F9EC3-9EEF-A1B3-6343-4A2DF66DFB05}"/>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1" name="TextBox 130">
            <a:extLst>
              <a:ext uri="{FF2B5EF4-FFF2-40B4-BE49-F238E27FC236}">
                <a16:creationId xmlns:a16="http://schemas.microsoft.com/office/drawing/2014/main" id="{56D20EBD-D153-3CDB-39C5-23AE969425A1}"/>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3" name="TextBox 142">
            <a:extLst>
              <a:ext uri="{FF2B5EF4-FFF2-40B4-BE49-F238E27FC236}">
                <a16:creationId xmlns:a16="http://schemas.microsoft.com/office/drawing/2014/main" id="{B9F4A739-8EE3-D128-D9E5-F178133DAB1B}"/>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C07735E6-2378-9908-8F7E-F6D30696F1C7}"/>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C58AA342-916F-8D5F-9B0C-ADD1C22D43E7}"/>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147" name="TextBox 146">
            <a:extLst>
              <a:ext uri="{FF2B5EF4-FFF2-40B4-BE49-F238E27FC236}">
                <a16:creationId xmlns:a16="http://schemas.microsoft.com/office/drawing/2014/main" id="{11686ED9-056B-C5E4-7C4B-10FEBE20B31E}"/>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148" name="TextBox 147">
            <a:extLst>
              <a:ext uri="{FF2B5EF4-FFF2-40B4-BE49-F238E27FC236}">
                <a16:creationId xmlns:a16="http://schemas.microsoft.com/office/drawing/2014/main" id="{368DB4BF-06B1-92A6-916A-F664E17BDE39}"/>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149" name="TextBox 148">
            <a:extLst>
              <a:ext uri="{FF2B5EF4-FFF2-40B4-BE49-F238E27FC236}">
                <a16:creationId xmlns:a16="http://schemas.microsoft.com/office/drawing/2014/main" id="{892D061E-0C3D-83BF-B7CD-B8582E4157ED}"/>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50" name="TextBox 149">
            <a:extLst>
              <a:ext uri="{FF2B5EF4-FFF2-40B4-BE49-F238E27FC236}">
                <a16:creationId xmlns:a16="http://schemas.microsoft.com/office/drawing/2014/main" id="{BA0E7A46-2782-91B4-BD02-FFB76ADE7405}"/>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1" name="TextBox 150">
            <a:extLst>
              <a:ext uri="{FF2B5EF4-FFF2-40B4-BE49-F238E27FC236}">
                <a16:creationId xmlns:a16="http://schemas.microsoft.com/office/drawing/2014/main" id="{29A15FA5-8F87-E41E-5FA8-CC08559D482E}"/>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5" name="TextBox 154">
            <a:extLst>
              <a:ext uri="{FF2B5EF4-FFF2-40B4-BE49-F238E27FC236}">
                <a16:creationId xmlns:a16="http://schemas.microsoft.com/office/drawing/2014/main" id="{1DEAF470-E6C5-13AC-3A2B-0DC9280DBED1}"/>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156" name="TextBox 155">
            <a:extLst>
              <a:ext uri="{FF2B5EF4-FFF2-40B4-BE49-F238E27FC236}">
                <a16:creationId xmlns:a16="http://schemas.microsoft.com/office/drawing/2014/main" id="{8F0A3EA3-53B4-776D-4A76-5AC6E0D6372A}"/>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157" name="TextBox 156">
            <a:extLst>
              <a:ext uri="{FF2B5EF4-FFF2-40B4-BE49-F238E27FC236}">
                <a16:creationId xmlns:a16="http://schemas.microsoft.com/office/drawing/2014/main" id="{90F64A2B-135B-AF14-DC96-EE673F58337E}"/>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158" name="TextBox 157">
            <a:extLst>
              <a:ext uri="{FF2B5EF4-FFF2-40B4-BE49-F238E27FC236}">
                <a16:creationId xmlns:a16="http://schemas.microsoft.com/office/drawing/2014/main" id="{ACA3795C-935B-525E-E916-D8AFA03B06BC}"/>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9" name="TextBox 158">
            <a:extLst>
              <a:ext uri="{FF2B5EF4-FFF2-40B4-BE49-F238E27FC236}">
                <a16:creationId xmlns:a16="http://schemas.microsoft.com/office/drawing/2014/main" id="{7BEF1F9F-8C83-065C-7B1B-D552F856F689}"/>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0" name="TextBox 159">
            <a:extLst>
              <a:ext uri="{FF2B5EF4-FFF2-40B4-BE49-F238E27FC236}">
                <a16:creationId xmlns:a16="http://schemas.microsoft.com/office/drawing/2014/main" id="{CF0B40C0-08FF-C911-3216-65AC4BC3105E}"/>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1" name="TextBox 160">
            <a:extLst>
              <a:ext uri="{FF2B5EF4-FFF2-40B4-BE49-F238E27FC236}">
                <a16:creationId xmlns:a16="http://schemas.microsoft.com/office/drawing/2014/main" id="{ED26802B-B099-0B19-5BF4-AB1B9D8278B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2" name="TextBox 161">
            <a:extLst>
              <a:ext uri="{FF2B5EF4-FFF2-40B4-BE49-F238E27FC236}">
                <a16:creationId xmlns:a16="http://schemas.microsoft.com/office/drawing/2014/main" id="{F5D54F6B-4D23-FA9C-1C50-4ECF086C9B06}"/>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3" name="TextBox 162">
            <a:extLst>
              <a:ext uri="{FF2B5EF4-FFF2-40B4-BE49-F238E27FC236}">
                <a16:creationId xmlns:a16="http://schemas.microsoft.com/office/drawing/2014/main" id="{893DAE73-ACA9-AC1A-3312-576B3CA94056}"/>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4" name="TextBox 163">
            <a:extLst>
              <a:ext uri="{FF2B5EF4-FFF2-40B4-BE49-F238E27FC236}">
                <a16:creationId xmlns:a16="http://schemas.microsoft.com/office/drawing/2014/main" id="{A621DCCC-5302-4D10-03FF-5A71BB5BC50D}"/>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F2F66992-61D1-6316-A08A-AADA4392F05A}"/>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2" name="TextBox 171">
            <a:extLst>
              <a:ext uri="{FF2B5EF4-FFF2-40B4-BE49-F238E27FC236}">
                <a16:creationId xmlns:a16="http://schemas.microsoft.com/office/drawing/2014/main" id="{D07E1792-7945-81F4-95C2-3B1C4EC53BE0}"/>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3" name="TextBox 172">
            <a:extLst>
              <a:ext uri="{FF2B5EF4-FFF2-40B4-BE49-F238E27FC236}">
                <a16:creationId xmlns:a16="http://schemas.microsoft.com/office/drawing/2014/main" id="{341E02DC-58D9-E06F-A8B3-3E28C63259FE}"/>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4" name="TextBox 173">
            <a:extLst>
              <a:ext uri="{FF2B5EF4-FFF2-40B4-BE49-F238E27FC236}">
                <a16:creationId xmlns:a16="http://schemas.microsoft.com/office/drawing/2014/main" id="{EF017E98-78FF-F49D-19F5-FF167E72E4FA}"/>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5" name="TextBox 174">
            <a:extLst>
              <a:ext uri="{FF2B5EF4-FFF2-40B4-BE49-F238E27FC236}">
                <a16:creationId xmlns:a16="http://schemas.microsoft.com/office/drawing/2014/main" id="{8A5B9A32-83DD-E85A-E481-24F0BB0B89AA}"/>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8E93B8F4-F6A6-4F94-A55E-53112B9439D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grpSp>
        <p:nvGrpSpPr>
          <p:cNvPr id="180" name="Group 179">
            <a:extLst>
              <a:ext uri="{FF2B5EF4-FFF2-40B4-BE49-F238E27FC236}">
                <a16:creationId xmlns:a16="http://schemas.microsoft.com/office/drawing/2014/main" id="{6BC76E60-741E-4490-5FFA-F4446D5368EB}"/>
              </a:ext>
            </a:extLst>
          </p:cNvPr>
          <p:cNvGrpSpPr/>
          <p:nvPr/>
        </p:nvGrpSpPr>
        <p:grpSpPr>
          <a:xfrm>
            <a:off x="393113" y="4878928"/>
            <a:ext cx="1565788" cy="1061310"/>
            <a:chOff x="2271516" y="2075470"/>
            <a:chExt cx="1565788" cy="1061310"/>
          </a:xfrm>
        </p:grpSpPr>
        <p:sp>
          <p:nvSpPr>
            <p:cNvPr id="181" name="TextBox 180">
              <a:extLst>
                <a:ext uri="{FF2B5EF4-FFF2-40B4-BE49-F238E27FC236}">
                  <a16:creationId xmlns:a16="http://schemas.microsoft.com/office/drawing/2014/main" id="{04F8B19E-D3BA-6346-562F-80B46F8B1112}"/>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2" name="TextBox 181">
              <a:extLst>
                <a:ext uri="{FF2B5EF4-FFF2-40B4-BE49-F238E27FC236}">
                  <a16:creationId xmlns:a16="http://schemas.microsoft.com/office/drawing/2014/main" id="{3B73B29C-4DD2-10AA-1547-BD0901352BF4}"/>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3" name="TextBox 182">
              <a:extLst>
                <a:ext uri="{FF2B5EF4-FFF2-40B4-BE49-F238E27FC236}">
                  <a16:creationId xmlns:a16="http://schemas.microsoft.com/office/drawing/2014/main" id="{482E0FAF-B2F1-9CF9-F5E9-5F3B5C234FA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84" name="TextBox 183">
              <a:extLst>
                <a:ext uri="{FF2B5EF4-FFF2-40B4-BE49-F238E27FC236}">
                  <a16:creationId xmlns:a16="http://schemas.microsoft.com/office/drawing/2014/main" id="{CCD10543-35CF-ABF8-EC03-8B0FE8BC4BC8}"/>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5" name="TextBox 184">
              <a:extLst>
                <a:ext uri="{FF2B5EF4-FFF2-40B4-BE49-F238E27FC236}">
                  <a16:creationId xmlns:a16="http://schemas.microsoft.com/office/drawing/2014/main" id="{30CCDB6E-9E51-FF0E-6060-872AC811FB5B}"/>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86" name="TextBox 185">
              <a:extLst>
                <a:ext uri="{FF2B5EF4-FFF2-40B4-BE49-F238E27FC236}">
                  <a16:creationId xmlns:a16="http://schemas.microsoft.com/office/drawing/2014/main" id="{BFCBECDB-AC6B-F3EC-C571-02145C6F4969}"/>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87" name="TextBox 186">
              <a:extLst>
                <a:ext uri="{FF2B5EF4-FFF2-40B4-BE49-F238E27FC236}">
                  <a16:creationId xmlns:a16="http://schemas.microsoft.com/office/drawing/2014/main" id="{9420C8BC-9FA9-5BEF-25F0-9B5E8D8EB4C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88" name="TextBox 187">
              <a:extLst>
                <a:ext uri="{FF2B5EF4-FFF2-40B4-BE49-F238E27FC236}">
                  <a16:creationId xmlns:a16="http://schemas.microsoft.com/office/drawing/2014/main" id="{6EC24956-4B55-4172-B47F-B8A1C8B5D908}"/>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grpSp>
        <p:nvGrpSpPr>
          <p:cNvPr id="200" name="Group 199">
            <a:extLst>
              <a:ext uri="{FF2B5EF4-FFF2-40B4-BE49-F238E27FC236}">
                <a16:creationId xmlns:a16="http://schemas.microsoft.com/office/drawing/2014/main" id="{12DCB20B-EA2C-5E21-335D-2E5F3C86DCB1}"/>
              </a:ext>
            </a:extLst>
          </p:cNvPr>
          <p:cNvGrpSpPr/>
          <p:nvPr/>
        </p:nvGrpSpPr>
        <p:grpSpPr>
          <a:xfrm>
            <a:off x="2845861" y="4845233"/>
            <a:ext cx="1883976" cy="1066564"/>
            <a:chOff x="2845861" y="4136573"/>
            <a:chExt cx="1883976" cy="1066564"/>
          </a:xfrm>
        </p:grpSpPr>
        <p:sp>
          <p:nvSpPr>
            <p:cNvPr id="189" name="TextBox 188">
              <a:extLst>
                <a:ext uri="{FF2B5EF4-FFF2-40B4-BE49-F238E27FC236}">
                  <a16:creationId xmlns:a16="http://schemas.microsoft.com/office/drawing/2014/main" id="{D9F026FE-D1D7-EC32-2D35-F94F34865845}"/>
                </a:ext>
              </a:extLst>
            </p:cNvPr>
            <p:cNvSpPr txBox="1"/>
            <p:nvPr/>
          </p:nvSpPr>
          <p:spPr>
            <a:xfrm>
              <a:off x="3347727" y="48338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0" name="TextBox 189">
              <a:extLst>
                <a:ext uri="{FF2B5EF4-FFF2-40B4-BE49-F238E27FC236}">
                  <a16:creationId xmlns:a16="http://schemas.microsoft.com/office/drawing/2014/main" id="{24232791-051E-EB71-B5AD-30B230E98ABF}"/>
                </a:ext>
              </a:extLst>
            </p:cNvPr>
            <p:cNvSpPr txBox="1"/>
            <p:nvPr/>
          </p:nvSpPr>
          <p:spPr>
            <a:xfrm>
              <a:off x="3347727" y="44676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1" name="TextBox 190">
              <a:extLst>
                <a:ext uri="{FF2B5EF4-FFF2-40B4-BE49-F238E27FC236}">
                  <a16:creationId xmlns:a16="http://schemas.microsoft.com/office/drawing/2014/main" id="{5450FD58-4F9E-C2A7-A7C0-36DDA9B289B5}"/>
                </a:ext>
              </a:extLst>
            </p:cNvPr>
            <p:cNvSpPr txBox="1"/>
            <p:nvPr/>
          </p:nvSpPr>
          <p:spPr>
            <a:xfrm>
              <a:off x="3804926"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2" name="TextBox 191">
              <a:extLst>
                <a:ext uri="{FF2B5EF4-FFF2-40B4-BE49-F238E27FC236}">
                  <a16:creationId xmlns:a16="http://schemas.microsoft.com/office/drawing/2014/main" id="{94D4CA0A-AC83-D443-9F0A-054B606485FC}"/>
                </a:ext>
              </a:extLst>
            </p:cNvPr>
            <p:cNvSpPr txBox="1"/>
            <p:nvPr/>
          </p:nvSpPr>
          <p:spPr>
            <a:xfrm>
              <a:off x="3804926" y="446239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30528657-B321-6946-3A1A-8EA760C32367}"/>
                </a:ext>
              </a:extLst>
            </p:cNvPr>
            <p:cNvSpPr txBox="1"/>
            <p:nvPr/>
          </p:nvSpPr>
          <p:spPr>
            <a:xfrm>
              <a:off x="4267382"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133ED89-B251-8CBF-D978-F3B33C596154}"/>
                </a:ext>
              </a:extLst>
            </p:cNvPr>
            <p:cNvSpPr txBox="1"/>
            <p:nvPr/>
          </p:nvSpPr>
          <p:spPr>
            <a:xfrm>
              <a:off x="4267382" y="446239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5" name="TextBox 194">
              <a:extLst>
                <a:ext uri="{FF2B5EF4-FFF2-40B4-BE49-F238E27FC236}">
                  <a16:creationId xmlns:a16="http://schemas.microsoft.com/office/drawing/2014/main" id="{35C98B6A-0DFD-610D-C0E6-340847F26776}"/>
                </a:ext>
              </a:extLst>
            </p:cNvPr>
            <p:cNvSpPr txBox="1"/>
            <p:nvPr/>
          </p:nvSpPr>
          <p:spPr>
            <a:xfrm>
              <a:off x="3410790" y="4136573"/>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196" name="TextBox 195">
              <a:extLst>
                <a:ext uri="{FF2B5EF4-FFF2-40B4-BE49-F238E27FC236}">
                  <a16:creationId xmlns:a16="http://schemas.microsoft.com/office/drawing/2014/main" id="{FCEA164F-9C66-FE8A-6BE6-EE9829AAA3B2}"/>
                </a:ext>
              </a:extLst>
            </p:cNvPr>
            <p:cNvSpPr txBox="1"/>
            <p:nvPr/>
          </p:nvSpPr>
          <p:spPr>
            <a:xfrm>
              <a:off x="3862734" y="4136573"/>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197" name="TextBox 196">
              <a:extLst>
                <a:ext uri="{FF2B5EF4-FFF2-40B4-BE49-F238E27FC236}">
                  <a16:creationId xmlns:a16="http://schemas.microsoft.com/office/drawing/2014/main" id="{1ED84255-79E7-BEBC-9E2D-EDDE3448F0FC}"/>
                </a:ext>
              </a:extLst>
            </p:cNvPr>
            <p:cNvSpPr txBox="1"/>
            <p:nvPr/>
          </p:nvSpPr>
          <p:spPr>
            <a:xfrm>
              <a:off x="4314678" y="4136573"/>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198" name="TextBox 197">
              <a:extLst>
                <a:ext uri="{FF2B5EF4-FFF2-40B4-BE49-F238E27FC236}">
                  <a16:creationId xmlns:a16="http://schemas.microsoft.com/office/drawing/2014/main" id="{73740B2B-8A53-FDF5-1CA5-87E1AAA7FDE4}"/>
                </a:ext>
              </a:extLst>
            </p:cNvPr>
            <p:cNvSpPr txBox="1"/>
            <p:nvPr/>
          </p:nvSpPr>
          <p:spPr>
            <a:xfrm>
              <a:off x="2845861" y="451869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99" name="TextBox 198">
              <a:extLst>
                <a:ext uri="{FF2B5EF4-FFF2-40B4-BE49-F238E27FC236}">
                  <a16:creationId xmlns:a16="http://schemas.microsoft.com/office/drawing/2014/main" id="{B90F1F50-7F7F-D25F-A886-A517427ABCB6}"/>
                </a:ext>
              </a:extLst>
            </p:cNvPr>
            <p:cNvSpPr txBox="1"/>
            <p:nvPr/>
          </p:nvSpPr>
          <p:spPr>
            <a:xfrm>
              <a:off x="2845861" y="487604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206" name="TextBox 205">
            <a:extLst>
              <a:ext uri="{FF2B5EF4-FFF2-40B4-BE49-F238E27FC236}">
                <a16:creationId xmlns:a16="http://schemas.microsoft.com/office/drawing/2014/main" id="{DBC766FE-B283-AABD-412C-C19ECB76B0BA}"/>
              </a:ext>
            </a:extLst>
          </p:cNvPr>
          <p:cNvSpPr txBox="1"/>
          <p:nvPr/>
        </p:nvSpPr>
        <p:spPr>
          <a:xfrm>
            <a:off x="6663401" y="518596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09" name="TextBox 208">
            <a:extLst>
              <a:ext uri="{FF2B5EF4-FFF2-40B4-BE49-F238E27FC236}">
                <a16:creationId xmlns:a16="http://schemas.microsoft.com/office/drawing/2014/main" id="{A51124C0-6AB1-6D1B-B866-6D4BD1C75AE2}"/>
              </a:ext>
            </a:extLst>
          </p:cNvPr>
          <p:cNvSpPr txBox="1"/>
          <p:nvPr/>
        </p:nvSpPr>
        <p:spPr>
          <a:xfrm>
            <a:off x="7125857" y="518596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10" name="TextBox 209">
            <a:extLst>
              <a:ext uri="{FF2B5EF4-FFF2-40B4-BE49-F238E27FC236}">
                <a16:creationId xmlns:a16="http://schemas.microsoft.com/office/drawing/2014/main" id="{509DD4FA-7160-0AF9-696B-41DE34F73A27}"/>
              </a:ext>
            </a:extLst>
          </p:cNvPr>
          <p:cNvSpPr txBox="1"/>
          <p:nvPr/>
        </p:nvSpPr>
        <p:spPr>
          <a:xfrm>
            <a:off x="6269265" y="4842869"/>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AA25F47D-8BB1-E9E5-6601-EB01502A019E}"/>
              </a:ext>
            </a:extLst>
          </p:cNvPr>
          <p:cNvSpPr txBox="1"/>
          <p:nvPr/>
        </p:nvSpPr>
        <p:spPr>
          <a:xfrm>
            <a:off x="5155594" y="5254551"/>
            <a:ext cx="936475"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Sp1,Sp2</a:t>
            </a:r>
          </a:p>
        </p:txBody>
      </p:sp>
      <p:sp>
        <p:nvSpPr>
          <p:cNvPr id="216" name="TextBox 215">
            <a:extLst>
              <a:ext uri="{FF2B5EF4-FFF2-40B4-BE49-F238E27FC236}">
                <a16:creationId xmlns:a16="http://schemas.microsoft.com/office/drawing/2014/main" id="{017F74AF-41A2-6FB5-3D8A-50C482CC73BD}"/>
              </a:ext>
            </a:extLst>
          </p:cNvPr>
          <p:cNvSpPr txBox="1"/>
          <p:nvPr/>
        </p:nvSpPr>
        <p:spPr>
          <a:xfrm>
            <a:off x="7584653" y="51830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7" name="TextBox 216">
            <a:extLst>
              <a:ext uri="{FF2B5EF4-FFF2-40B4-BE49-F238E27FC236}">
                <a16:creationId xmlns:a16="http://schemas.microsoft.com/office/drawing/2014/main" id="{FC66273B-1F5C-3CEF-BDEB-755F8702AA44}"/>
              </a:ext>
            </a:extLst>
          </p:cNvPr>
          <p:cNvSpPr txBox="1"/>
          <p:nvPr/>
        </p:nvSpPr>
        <p:spPr>
          <a:xfrm>
            <a:off x="8041852"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8" name="TextBox 217">
            <a:extLst>
              <a:ext uri="{FF2B5EF4-FFF2-40B4-BE49-F238E27FC236}">
                <a16:creationId xmlns:a16="http://schemas.microsoft.com/office/drawing/2014/main" id="{CC2C4E4A-9A41-59DC-8038-A23F84AF37BC}"/>
              </a:ext>
            </a:extLst>
          </p:cNvPr>
          <p:cNvSpPr txBox="1"/>
          <p:nvPr/>
        </p:nvSpPr>
        <p:spPr>
          <a:xfrm>
            <a:off x="8504308"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9" name="TextBox 218">
            <a:extLst>
              <a:ext uri="{FF2B5EF4-FFF2-40B4-BE49-F238E27FC236}">
                <a16:creationId xmlns:a16="http://schemas.microsoft.com/office/drawing/2014/main" id="{864415E2-4F31-7489-1648-6971AF42EB04}"/>
              </a:ext>
            </a:extLst>
          </p:cNvPr>
          <p:cNvSpPr txBox="1"/>
          <p:nvPr/>
        </p:nvSpPr>
        <p:spPr>
          <a:xfrm>
            <a:off x="6678935" y="4842869"/>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20" name="TextBox 219">
            <a:extLst>
              <a:ext uri="{FF2B5EF4-FFF2-40B4-BE49-F238E27FC236}">
                <a16:creationId xmlns:a16="http://schemas.microsoft.com/office/drawing/2014/main" id="{B538850B-B557-B5D1-1ADE-6D044674517A}"/>
              </a:ext>
            </a:extLst>
          </p:cNvPr>
          <p:cNvSpPr txBox="1"/>
          <p:nvPr/>
        </p:nvSpPr>
        <p:spPr>
          <a:xfrm>
            <a:off x="7139945" y="4842869"/>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90800C52-0D68-D17F-29DF-B9147434D692}"/>
              </a:ext>
            </a:extLst>
          </p:cNvPr>
          <p:cNvSpPr txBox="1"/>
          <p:nvPr/>
        </p:nvSpPr>
        <p:spPr>
          <a:xfrm>
            <a:off x="7600955" y="4842869"/>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22" name="TextBox 221">
            <a:extLst>
              <a:ext uri="{FF2B5EF4-FFF2-40B4-BE49-F238E27FC236}">
                <a16:creationId xmlns:a16="http://schemas.microsoft.com/office/drawing/2014/main" id="{4DF66FD4-1ED4-4A0D-D54A-A4E60C511B86}"/>
              </a:ext>
            </a:extLst>
          </p:cNvPr>
          <p:cNvSpPr txBox="1"/>
          <p:nvPr/>
        </p:nvSpPr>
        <p:spPr>
          <a:xfrm>
            <a:off x="8073395" y="4842869"/>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23" name="TextBox 222">
            <a:extLst>
              <a:ext uri="{FF2B5EF4-FFF2-40B4-BE49-F238E27FC236}">
                <a16:creationId xmlns:a16="http://schemas.microsoft.com/office/drawing/2014/main" id="{6FAED05B-6633-EF0A-AF3B-F2FEE650F19E}"/>
              </a:ext>
            </a:extLst>
          </p:cNvPr>
          <p:cNvSpPr txBox="1"/>
          <p:nvPr/>
        </p:nvSpPr>
        <p:spPr>
          <a:xfrm>
            <a:off x="848868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24" name="TextBox 223">
            <a:extLst>
              <a:ext uri="{FF2B5EF4-FFF2-40B4-BE49-F238E27FC236}">
                <a16:creationId xmlns:a16="http://schemas.microsoft.com/office/drawing/2014/main" id="{D94E1801-4CC7-5240-4A97-802F2CC2305D}"/>
              </a:ext>
            </a:extLst>
          </p:cNvPr>
          <p:cNvSpPr txBox="1"/>
          <p:nvPr/>
        </p:nvSpPr>
        <p:spPr>
          <a:xfrm>
            <a:off x="8971493" y="51753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25" name="TextBox 224">
            <a:extLst>
              <a:ext uri="{FF2B5EF4-FFF2-40B4-BE49-F238E27FC236}">
                <a16:creationId xmlns:a16="http://schemas.microsoft.com/office/drawing/2014/main" id="{BB5025F9-B1B3-8847-9B81-1D717205C4E7}"/>
              </a:ext>
            </a:extLst>
          </p:cNvPr>
          <p:cNvSpPr txBox="1"/>
          <p:nvPr/>
        </p:nvSpPr>
        <p:spPr>
          <a:xfrm>
            <a:off x="9428692"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6" name="TextBox 225">
            <a:extLst>
              <a:ext uri="{FF2B5EF4-FFF2-40B4-BE49-F238E27FC236}">
                <a16:creationId xmlns:a16="http://schemas.microsoft.com/office/drawing/2014/main" id="{B834C0C1-F172-66E9-B5C3-3B441F33B44F}"/>
              </a:ext>
            </a:extLst>
          </p:cNvPr>
          <p:cNvSpPr txBox="1"/>
          <p:nvPr/>
        </p:nvSpPr>
        <p:spPr>
          <a:xfrm>
            <a:off x="9891148"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7" name="TextBox 226">
            <a:extLst>
              <a:ext uri="{FF2B5EF4-FFF2-40B4-BE49-F238E27FC236}">
                <a16:creationId xmlns:a16="http://schemas.microsoft.com/office/drawing/2014/main" id="{7C87E48D-3465-CF5C-3AD8-2F9063933CA7}"/>
              </a:ext>
            </a:extLst>
          </p:cNvPr>
          <p:cNvSpPr txBox="1"/>
          <p:nvPr/>
        </p:nvSpPr>
        <p:spPr>
          <a:xfrm>
            <a:off x="8987795" y="4842869"/>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28" name="TextBox 227">
            <a:extLst>
              <a:ext uri="{FF2B5EF4-FFF2-40B4-BE49-F238E27FC236}">
                <a16:creationId xmlns:a16="http://schemas.microsoft.com/office/drawing/2014/main" id="{A9D7A49C-50BB-A61B-9EA2-3F403AC6D188}"/>
              </a:ext>
            </a:extLst>
          </p:cNvPr>
          <p:cNvSpPr txBox="1"/>
          <p:nvPr/>
        </p:nvSpPr>
        <p:spPr>
          <a:xfrm>
            <a:off x="946023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29" name="TextBox 228">
            <a:extLst>
              <a:ext uri="{FF2B5EF4-FFF2-40B4-BE49-F238E27FC236}">
                <a16:creationId xmlns:a16="http://schemas.microsoft.com/office/drawing/2014/main" id="{8E21DB8D-6C8C-583D-1D5D-8B588E33E5B8}"/>
              </a:ext>
            </a:extLst>
          </p:cNvPr>
          <p:cNvSpPr txBox="1"/>
          <p:nvPr/>
        </p:nvSpPr>
        <p:spPr>
          <a:xfrm>
            <a:off x="9875525" y="4842869"/>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30" name="TextBox 229">
            <a:extLst>
              <a:ext uri="{FF2B5EF4-FFF2-40B4-BE49-F238E27FC236}">
                <a16:creationId xmlns:a16="http://schemas.microsoft.com/office/drawing/2014/main" id="{0C6B8D91-A81B-4357-B92E-42CF5CA85837}"/>
              </a:ext>
            </a:extLst>
          </p:cNvPr>
          <p:cNvSpPr txBox="1"/>
          <p:nvPr/>
        </p:nvSpPr>
        <p:spPr>
          <a:xfrm>
            <a:off x="6205050" y="519299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3" name="TextBox 242">
            <a:extLst>
              <a:ext uri="{FF2B5EF4-FFF2-40B4-BE49-F238E27FC236}">
                <a16:creationId xmlns:a16="http://schemas.microsoft.com/office/drawing/2014/main" id="{84324685-B9A6-5D69-4648-7E6BC7695E76}"/>
              </a:ext>
            </a:extLst>
          </p:cNvPr>
          <p:cNvSpPr txBox="1"/>
          <p:nvPr/>
        </p:nvSpPr>
        <p:spPr>
          <a:xfrm>
            <a:off x="393113" y="6138385"/>
            <a:ext cx="9754465" cy="369332"/>
          </a:xfrm>
          <a:prstGeom prst="rect">
            <a:avLst/>
          </a:prstGeom>
          <a:noFill/>
        </p:spPr>
        <p:txBody>
          <a:bodyPr wrap="none" rtlCol="0">
            <a:spAutoFit/>
          </a:bodyPr>
          <a:lstStyle/>
          <a:p>
            <a:r>
              <a:rPr lang="en-US" dirty="0"/>
              <a:t>The permitted sequences for</a:t>
            </a:r>
            <a:r>
              <a:rPr lang="en-US" dirty="0">
                <a:latin typeface="Courier New" panose="02070309020205020404" pitchFamily="49" charset="0"/>
                <a:cs typeface="Courier New" panose="02070309020205020404" pitchFamily="49" charset="0"/>
              </a:rPr>
              <a:t>(Sp1, Sp2)</a:t>
            </a:r>
            <a:r>
              <a:rPr lang="en-US" dirty="0">
                <a:latin typeface="Calibri" panose="020F0502020204030204" pitchFamily="34" charset="0"/>
                <a:cs typeface="Calibri" panose="020F0502020204030204" pitchFamily="34" charset="0"/>
              </a:rPr>
              <a:t>are</a:t>
            </a:r>
            <a:r>
              <a:rPr lang="en-US" dirty="0"/>
              <a:t>: </a:t>
            </a:r>
            <a:r>
              <a:rPr lang="en-US" dirty="0">
                <a:latin typeface="Courier New" panose="02070309020205020404" pitchFamily="49" charset="0"/>
                <a:cs typeface="Courier New" panose="02070309020205020404" pitchFamily="49" charset="0"/>
              </a:rPr>
              <a:t>(S1,S2), (S2, S1). </a:t>
            </a:r>
            <a:r>
              <a:rPr lang="en-US" dirty="0">
                <a:latin typeface="Calibri" panose="020F0502020204030204" pitchFamily="34" charset="0"/>
                <a:cs typeface="Calibri" panose="020F0502020204030204" pitchFamily="34" charset="0"/>
              </a:rPr>
              <a:t>We have 2 subsets, not 4. </a:t>
            </a:r>
          </a:p>
        </p:txBody>
      </p:sp>
      <p:sp>
        <p:nvSpPr>
          <p:cNvPr id="245" name="TextBox 244">
            <a:extLst>
              <a:ext uri="{FF2B5EF4-FFF2-40B4-BE49-F238E27FC236}">
                <a16:creationId xmlns:a16="http://schemas.microsoft.com/office/drawing/2014/main" id="{A1F8DA9A-36FA-AB1C-46B7-9ED7915861A7}"/>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6" name="TextBox 245">
            <a:extLst>
              <a:ext uri="{FF2B5EF4-FFF2-40B4-BE49-F238E27FC236}">
                <a16:creationId xmlns:a16="http://schemas.microsoft.com/office/drawing/2014/main" id="{F562DE93-C51B-353E-2B19-B4495B081FCE}"/>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7" name="TextBox 246">
            <a:extLst>
              <a:ext uri="{FF2B5EF4-FFF2-40B4-BE49-F238E27FC236}">
                <a16:creationId xmlns:a16="http://schemas.microsoft.com/office/drawing/2014/main" id="{84E0EDFA-CEE3-5417-66D9-8EF9C96E394E}"/>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8" name="TextBox 247">
            <a:extLst>
              <a:ext uri="{FF2B5EF4-FFF2-40B4-BE49-F238E27FC236}">
                <a16:creationId xmlns:a16="http://schemas.microsoft.com/office/drawing/2014/main" id="{8E1BC57C-BE2C-58E9-DCFA-B85792EDF0FB}"/>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9" name="TextBox 248">
            <a:extLst>
              <a:ext uri="{FF2B5EF4-FFF2-40B4-BE49-F238E27FC236}">
                <a16:creationId xmlns:a16="http://schemas.microsoft.com/office/drawing/2014/main" id="{251D2198-26A3-5DC7-1554-FDF758555287}"/>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0" name="TextBox 249">
            <a:extLst>
              <a:ext uri="{FF2B5EF4-FFF2-40B4-BE49-F238E27FC236}">
                <a16:creationId xmlns:a16="http://schemas.microsoft.com/office/drawing/2014/main" id="{3AD9CD04-0077-3718-B463-8643CFC2104A}"/>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1" name="TextBox 250">
            <a:extLst>
              <a:ext uri="{FF2B5EF4-FFF2-40B4-BE49-F238E27FC236}">
                <a16:creationId xmlns:a16="http://schemas.microsoft.com/office/drawing/2014/main" id="{016991EE-6E98-2B84-624E-880A00CA1A43}"/>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2" name="TextBox 251">
            <a:extLst>
              <a:ext uri="{FF2B5EF4-FFF2-40B4-BE49-F238E27FC236}">
                <a16:creationId xmlns:a16="http://schemas.microsoft.com/office/drawing/2014/main" id="{BF3FBA94-1E67-5FFB-269C-881EEF2D8CC9}"/>
              </a:ext>
            </a:extLst>
          </p:cNvPr>
          <p:cNvSpPr txBox="1"/>
          <p:nvPr/>
        </p:nvSpPr>
        <p:spPr>
          <a:xfrm>
            <a:off x="7124943" y="2323462"/>
            <a:ext cx="462455" cy="369332"/>
          </a:xfrm>
          <a:prstGeom prst="rect">
            <a:avLst/>
          </a:prstGeom>
          <a:noFill/>
          <a:ln w="28575">
            <a:solidFill>
              <a:schemeClr val="tx1"/>
            </a:solidFill>
          </a:ln>
        </p:spPr>
        <p:txBody>
          <a:bodyPr wrap="square" rtlCol="0">
            <a:spAutoFit/>
          </a:bodyPr>
          <a:lstStyle/>
          <a:p>
            <a:pPr algn="ctr"/>
            <a:r>
              <a:rPr lang="en-US" dirty="0"/>
              <a:t>2</a:t>
            </a:r>
          </a:p>
        </p:txBody>
      </p:sp>
      <p:sp>
        <p:nvSpPr>
          <p:cNvPr id="253" name="TextBox 252">
            <a:extLst>
              <a:ext uri="{FF2B5EF4-FFF2-40B4-BE49-F238E27FC236}">
                <a16:creationId xmlns:a16="http://schemas.microsoft.com/office/drawing/2014/main" id="{7E84ABD9-561B-4D26-EF6F-659158DF3F25}"/>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54" name="TextBox 253">
            <a:extLst>
              <a:ext uri="{FF2B5EF4-FFF2-40B4-BE49-F238E27FC236}">
                <a16:creationId xmlns:a16="http://schemas.microsoft.com/office/drawing/2014/main" id="{CA23D647-9592-49BE-4780-4E6AAAECE15B}"/>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255" name="TextBox 254">
            <a:extLst>
              <a:ext uri="{FF2B5EF4-FFF2-40B4-BE49-F238E27FC236}">
                <a16:creationId xmlns:a16="http://schemas.microsoft.com/office/drawing/2014/main" id="{40F12DAB-5C34-5E0C-6BEA-05C10A71CE01}"/>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6" name="TextBox 255">
            <a:extLst>
              <a:ext uri="{FF2B5EF4-FFF2-40B4-BE49-F238E27FC236}">
                <a16:creationId xmlns:a16="http://schemas.microsoft.com/office/drawing/2014/main" id="{6CFD9BA9-1718-503A-EDF1-F35F24A9D05E}"/>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7" name="TextBox 256">
            <a:extLst>
              <a:ext uri="{FF2B5EF4-FFF2-40B4-BE49-F238E27FC236}">
                <a16:creationId xmlns:a16="http://schemas.microsoft.com/office/drawing/2014/main" id="{F1339B95-1177-7BA1-C2D9-5310D0750137}"/>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258" name="TextBox 257">
            <a:extLst>
              <a:ext uri="{FF2B5EF4-FFF2-40B4-BE49-F238E27FC236}">
                <a16:creationId xmlns:a16="http://schemas.microsoft.com/office/drawing/2014/main" id="{2DB0FE70-CE37-BB77-38C0-E6C6B430294A}"/>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259" name="TextBox 258">
            <a:extLst>
              <a:ext uri="{FF2B5EF4-FFF2-40B4-BE49-F238E27FC236}">
                <a16:creationId xmlns:a16="http://schemas.microsoft.com/office/drawing/2014/main" id="{2C5D654A-49F4-0723-D788-F2A8B4837738}"/>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0" name="TextBox 259">
            <a:extLst>
              <a:ext uri="{FF2B5EF4-FFF2-40B4-BE49-F238E27FC236}">
                <a16:creationId xmlns:a16="http://schemas.microsoft.com/office/drawing/2014/main" id="{0EBC63AD-BBB6-7940-02BA-487A397526E9}"/>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1" name="TextBox 260">
            <a:extLst>
              <a:ext uri="{FF2B5EF4-FFF2-40B4-BE49-F238E27FC236}">
                <a16:creationId xmlns:a16="http://schemas.microsoft.com/office/drawing/2014/main" id="{D6AFE704-7687-695A-4159-469E9854F1BA}"/>
              </a:ext>
            </a:extLst>
          </p:cNvPr>
          <p:cNvSpPr txBox="1"/>
          <p:nvPr/>
        </p:nvSpPr>
        <p:spPr>
          <a:xfrm>
            <a:off x="8503394" y="2315249"/>
            <a:ext cx="462455" cy="369332"/>
          </a:xfrm>
          <a:prstGeom prst="rect">
            <a:avLst/>
          </a:prstGeom>
          <a:noFill/>
          <a:ln w="12700">
            <a:solidFill>
              <a:schemeClr val="tx1"/>
            </a:solidFill>
          </a:ln>
        </p:spPr>
        <p:txBody>
          <a:bodyPr wrap="square" rtlCol="0">
            <a:spAutoFit/>
          </a:bodyPr>
          <a:lstStyle/>
          <a:p>
            <a:pPr algn="ctr"/>
            <a:r>
              <a:rPr lang="en-US" dirty="0"/>
              <a:t>1</a:t>
            </a:r>
          </a:p>
        </p:txBody>
      </p:sp>
      <p:sp>
        <p:nvSpPr>
          <p:cNvPr id="262" name="TextBox 261">
            <a:extLst>
              <a:ext uri="{FF2B5EF4-FFF2-40B4-BE49-F238E27FC236}">
                <a16:creationId xmlns:a16="http://schemas.microsoft.com/office/drawing/2014/main" id="{5B87641D-489A-5429-FFE7-CFD36AB31669}"/>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63" name="TextBox 262">
            <a:extLst>
              <a:ext uri="{FF2B5EF4-FFF2-40B4-BE49-F238E27FC236}">
                <a16:creationId xmlns:a16="http://schemas.microsoft.com/office/drawing/2014/main" id="{D623DC3F-BBB7-021C-504F-C9C423E8EB28}"/>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64" name="TextBox 263">
            <a:extLst>
              <a:ext uri="{FF2B5EF4-FFF2-40B4-BE49-F238E27FC236}">
                <a16:creationId xmlns:a16="http://schemas.microsoft.com/office/drawing/2014/main" id="{2730D7CE-957F-04A3-6086-B00FD88A7650}"/>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65" name="TextBox 264">
            <a:extLst>
              <a:ext uri="{FF2B5EF4-FFF2-40B4-BE49-F238E27FC236}">
                <a16:creationId xmlns:a16="http://schemas.microsoft.com/office/drawing/2014/main" id="{B96A7A8A-41D8-C66F-9925-F9F6920BD6CB}"/>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66" name="TextBox 265">
            <a:extLst>
              <a:ext uri="{FF2B5EF4-FFF2-40B4-BE49-F238E27FC236}">
                <a16:creationId xmlns:a16="http://schemas.microsoft.com/office/drawing/2014/main" id="{9B914249-8DB6-7420-A012-4161E27734FB}"/>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67" name="TextBox 266">
            <a:extLst>
              <a:ext uri="{FF2B5EF4-FFF2-40B4-BE49-F238E27FC236}">
                <a16:creationId xmlns:a16="http://schemas.microsoft.com/office/drawing/2014/main" id="{C9670CEE-3BAF-240E-3746-D0A7BD72BAE1}"/>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8" name="TextBox 267">
            <a:extLst>
              <a:ext uri="{FF2B5EF4-FFF2-40B4-BE49-F238E27FC236}">
                <a16:creationId xmlns:a16="http://schemas.microsoft.com/office/drawing/2014/main" id="{5F624AB2-1ED8-6528-D55D-10CAAF83092F}"/>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9" name="TextBox 268">
            <a:extLst>
              <a:ext uri="{FF2B5EF4-FFF2-40B4-BE49-F238E27FC236}">
                <a16:creationId xmlns:a16="http://schemas.microsoft.com/office/drawing/2014/main" id="{E82B4EE6-C2C2-D893-F818-063660BCBCE2}"/>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E42163C8-D504-FC40-7695-337D494C3788}"/>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71" name="TextBox 270">
            <a:extLst>
              <a:ext uri="{FF2B5EF4-FFF2-40B4-BE49-F238E27FC236}">
                <a16:creationId xmlns:a16="http://schemas.microsoft.com/office/drawing/2014/main" id="{8C114FA3-5E84-B651-00A2-753708C9BEA8}"/>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72" name="TextBox 271">
            <a:extLst>
              <a:ext uri="{FF2B5EF4-FFF2-40B4-BE49-F238E27FC236}">
                <a16:creationId xmlns:a16="http://schemas.microsoft.com/office/drawing/2014/main" id="{9C0E351C-F550-380C-B462-C8B5C925F0A9}"/>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73" name="TextBox 272">
            <a:extLst>
              <a:ext uri="{FF2B5EF4-FFF2-40B4-BE49-F238E27FC236}">
                <a16:creationId xmlns:a16="http://schemas.microsoft.com/office/drawing/2014/main" id="{2744462F-1C2C-29C2-DC71-22F0B1A45E42}"/>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4" name="TextBox 273">
            <a:extLst>
              <a:ext uri="{FF2B5EF4-FFF2-40B4-BE49-F238E27FC236}">
                <a16:creationId xmlns:a16="http://schemas.microsoft.com/office/drawing/2014/main" id="{99BBFAB9-731E-3085-B66A-ACA89981B99B}"/>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5" name="TextBox 274">
            <a:extLst>
              <a:ext uri="{FF2B5EF4-FFF2-40B4-BE49-F238E27FC236}">
                <a16:creationId xmlns:a16="http://schemas.microsoft.com/office/drawing/2014/main" id="{83B4571E-C871-1643-B392-5E7F2D57240A}"/>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6" name="TextBox 275">
            <a:extLst>
              <a:ext uri="{FF2B5EF4-FFF2-40B4-BE49-F238E27FC236}">
                <a16:creationId xmlns:a16="http://schemas.microsoft.com/office/drawing/2014/main" id="{72C1C291-5C07-F43B-6550-5817BA70984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7" name="TextBox 276">
            <a:extLst>
              <a:ext uri="{FF2B5EF4-FFF2-40B4-BE49-F238E27FC236}">
                <a16:creationId xmlns:a16="http://schemas.microsoft.com/office/drawing/2014/main" id="{1D786EC4-593F-F3F2-E831-567009F4AC33}"/>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8" name="TextBox 277">
            <a:extLst>
              <a:ext uri="{FF2B5EF4-FFF2-40B4-BE49-F238E27FC236}">
                <a16:creationId xmlns:a16="http://schemas.microsoft.com/office/drawing/2014/main" id="{988D8EC9-F7D6-1E5D-D1E8-14FA5263A5AA}"/>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9" name="TextBox 278">
            <a:extLst>
              <a:ext uri="{FF2B5EF4-FFF2-40B4-BE49-F238E27FC236}">
                <a16:creationId xmlns:a16="http://schemas.microsoft.com/office/drawing/2014/main" id="{5FB87DEF-3F63-6599-BE38-C15844983172}"/>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0" name="TextBox 279">
            <a:extLst>
              <a:ext uri="{FF2B5EF4-FFF2-40B4-BE49-F238E27FC236}">
                <a16:creationId xmlns:a16="http://schemas.microsoft.com/office/drawing/2014/main" id="{18D44B50-A6BF-07C8-578F-05C254D504B6}"/>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1" name="TextBox 280">
            <a:extLst>
              <a:ext uri="{FF2B5EF4-FFF2-40B4-BE49-F238E27FC236}">
                <a16:creationId xmlns:a16="http://schemas.microsoft.com/office/drawing/2014/main" id="{103603C6-A9A9-ABA6-DCEF-82EDE3789674}"/>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2" name="TextBox 281">
            <a:extLst>
              <a:ext uri="{FF2B5EF4-FFF2-40B4-BE49-F238E27FC236}">
                <a16:creationId xmlns:a16="http://schemas.microsoft.com/office/drawing/2014/main" id="{0F2BB418-DD1E-4EB2-E120-E956CB9D337B}"/>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3" name="TextBox 282">
            <a:extLst>
              <a:ext uri="{FF2B5EF4-FFF2-40B4-BE49-F238E27FC236}">
                <a16:creationId xmlns:a16="http://schemas.microsoft.com/office/drawing/2014/main" id="{6B270089-F354-96B4-430D-BD22DF9CCDA6}"/>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69D9C15A-4306-D980-6461-FFD7B01997A6}"/>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5" name="TextBox 284">
            <a:extLst>
              <a:ext uri="{FF2B5EF4-FFF2-40B4-BE49-F238E27FC236}">
                <a16:creationId xmlns:a16="http://schemas.microsoft.com/office/drawing/2014/main" id="{4A95DEAF-327C-551E-FA3A-953BA36E41C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6" name="TextBox 285">
            <a:extLst>
              <a:ext uri="{FF2B5EF4-FFF2-40B4-BE49-F238E27FC236}">
                <a16:creationId xmlns:a16="http://schemas.microsoft.com/office/drawing/2014/main" id="{5564A5DD-4E09-9450-1049-FB4D0954D287}"/>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7" name="TextBox 286">
            <a:extLst>
              <a:ext uri="{FF2B5EF4-FFF2-40B4-BE49-F238E27FC236}">
                <a16:creationId xmlns:a16="http://schemas.microsoft.com/office/drawing/2014/main" id="{BA77A233-B099-EA3D-43B6-0259DEA75478}"/>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8" name="TextBox 287">
            <a:extLst>
              <a:ext uri="{FF2B5EF4-FFF2-40B4-BE49-F238E27FC236}">
                <a16:creationId xmlns:a16="http://schemas.microsoft.com/office/drawing/2014/main" id="{5BA877EE-7C32-12A9-50AB-71DE03BE06AC}"/>
              </a:ext>
            </a:extLst>
          </p:cNvPr>
          <p:cNvSpPr txBox="1"/>
          <p:nvPr/>
        </p:nvSpPr>
        <p:spPr>
          <a:xfrm>
            <a:off x="6666114" y="41574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9" name="TextBox 288">
            <a:extLst>
              <a:ext uri="{FF2B5EF4-FFF2-40B4-BE49-F238E27FC236}">
                <a16:creationId xmlns:a16="http://schemas.microsoft.com/office/drawing/2014/main" id="{DF46B244-AF36-0668-11CC-EC43BEE44545}"/>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0" name="TextBox 289">
            <a:extLst>
              <a:ext uri="{FF2B5EF4-FFF2-40B4-BE49-F238E27FC236}">
                <a16:creationId xmlns:a16="http://schemas.microsoft.com/office/drawing/2014/main" id="{9740F1C0-6A14-B4DC-311C-DA84A571E64C}"/>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1" name="TextBox 290">
            <a:extLst>
              <a:ext uri="{FF2B5EF4-FFF2-40B4-BE49-F238E27FC236}">
                <a16:creationId xmlns:a16="http://schemas.microsoft.com/office/drawing/2014/main" id="{88F9B8DA-278A-84C2-8E1E-21C4F715C6B4}"/>
              </a:ext>
            </a:extLst>
          </p:cNvPr>
          <p:cNvSpPr txBox="1"/>
          <p:nvPr/>
        </p:nvSpPr>
        <p:spPr>
          <a:xfrm>
            <a:off x="7128570" y="41574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2" name="TextBox 291">
            <a:extLst>
              <a:ext uri="{FF2B5EF4-FFF2-40B4-BE49-F238E27FC236}">
                <a16:creationId xmlns:a16="http://schemas.microsoft.com/office/drawing/2014/main" id="{E937CF4B-459D-6B38-23D6-67B71EECC78C}"/>
              </a:ext>
            </a:extLst>
          </p:cNvPr>
          <p:cNvSpPr txBox="1"/>
          <p:nvPr/>
        </p:nvSpPr>
        <p:spPr>
          <a:xfrm>
            <a:off x="7128570"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3" name="TextBox 292">
            <a:extLst>
              <a:ext uri="{FF2B5EF4-FFF2-40B4-BE49-F238E27FC236}">
                <a16:creationId xmlns:a16="http://schemas.microsoft.com/office/drawing/2014/main" id="{CC42B1CA-3C61-4365-5FEA-16EBBF8C33E8}"/>
              </a:ext>
            </a:extLst>
          </p:cNvPr>
          <p:cNvSpPr txBox="1"/>
          <p:nvPr/>
        </p:nvSpPr>
        <p:spPr>
          <a:xfrm>
            <a:off x="7128570" y="34250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4" name="TextBox 293">
            <a:extLst>
              <a:ext uri="{FF2B5EF4-FFF2-40B4-BE49-F238E27FC236}">
                <a16:creationId xmlns:a16="http://schemas.microsoft.com/office/drawing/2014/main" id="{C04DD8D3-5E15-CF45-30D6-89956502105B}"/>
              </a:ext>
            </a:extLst>
          </p:cNvPr>
          <p:cNvSpPr txBox="1"/>
          <p:nvPr/>
        </p:nvSpPr>
        <p:spPr>
          <a:xfrm>
            <a:off x="5332971" y="4175465"/>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S3,S2</a:t>
            </a:r>
          </a:p>
        </p:txBody>
      </p:sp>
      <p:sp>
        <p:nvSpPr>
          <p:cNvPr id="295" name="TextBox 294">
            <a:extLst>
              <a:ext uri="{FF2B5EF4-FFF2-40B4-BE49-F238E27FC236}">
                <a16:creationId xmlns:a16="http://schemas.microsoft.com/office/drawing/2014/main" id="{E7E6A18C-5A38-DEB2-C762-A7BD48A7B279}"/>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6" name="TextBox 295">
            <a:extLst>
              <a:ext uri="{FF2B5EF4-FFF2-40B4-BE49-F238E27FC236}">
                <a16:creationId xmlns:a16="http://schemas.microsoft.com/office/drawing/2014/main" id="{1DBC34D4-5A89-F8FF-334D-258979B03186}"/>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7" name="TextBox 296">
            <a:extLst>
              <a:ext uri="{FF2B5EF4-FFF2-40B4-BE49-F238E27FC236}">
                <a16:creationId xmlns:a16="http://schemas.microsoft.com/office/drawing/2014/main" id="{8E550BA0-CEEB-6040-3652-40FB70E99B97}"/>
              </a:ext>
            </a:extLst>
          </p:cNvPr>
          <p:cNvSpPr txBox="1"/>
          <p:nvPr/>
        </p:nvSpPr>
        <p:spPr>
          <a:xfrm>
            <a:off x="5342006" y="3486649"/>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S2,S1</a:t>
            </a:r>
          </a:p>
        </p:txBody>
      </p:sp>
      <p:sp>
        <p:nvSpPr>
          <p:cNvPr id="298" name="TextBox 297">
            <a:extLst>
              <a:ext uri="{FF2B5EF4-FFF2-40B4-BE49-F238E27FC236}">
                <a16:creationId xmlns:a16="http://schemas.microsoft.com/office/drawing/2014/main" id="{3E53BD28-4C35-87D9-F3DE-BF83B044BB2D}"/>
              </a:ext>
            </a:extLst>
          </p:cNvPr>
          <p:cNvSpPr txBox="1"/>
          <p:nvPr/>
        </p:nvSpPr>
        <p:spPr>
          <a:xfrm>
            <a:off x="5358856" y="3826172"/>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S3,S1</a:t>
            </a:r>
          </a:p>
        </p:txBody>
      </p:sp>
      <p:sp>
        <p:nvSpPr>
          <p:cNvPr id="299" name="TextBox 298">
            <a:extLst>
              <a:ext uri="{FF2B5EF4-FFF2-40B4-BE49-F238E27FC236}">
                <a16:creationId xmlns:a16="http://schemas.microsoft.com/office/drawing/2014/main" id="{937FF4EE-9741-BBAD-7218-E0EE9EE52074}"/>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0" name="TextBox 299">
            <a:extLst>
              <a:ext uri="{FF2B5EF4-FFF2-40B4-BE49-F238E27FC236}">
                <a16:creationId xmlns:a16="http://schemas.microsoft.com/office/drawing/2014/main" id="{2A45D844-7E29-69FD-1A7C-EFCBEF96466D}"/>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1" name="TextBox 300">
            <a:extLst>
              <a:ext uri="{FF2B5EF4-FFF2-40B4-BE49-F238E27FC236}">
                <a16:creationId xmlns:a16="http://schemas.microsoft.com/office/drawing/2014/main" id="{5F662AFF-71C7-7168-A68B-CD0B70E762A8}"/>
              </a:ext>
            </a:extLst>
          </p:cNvPr>
          <p:cNvSpPr txBox="1"/>
          <p:nvPr/>
        </p:nvSpPr>
        <p:spPr>
          <a:xfrm>
            <a:off x="8507021"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2" name="TextBox 301">
            <a:extLst>
              <a:ext uri="{FF2B5EF4-FFF2-40B4-BE49-F238E27FC236}">
                <a16:creationId xmlns:a16="http://schemas.microsoft.com/office/drawing/2014/main" id="{5EDBD83F-E027-128F-9257-9242FDD3DF50}"/>
              </a:ext>
            </a:extLst>
          </p:cNvPr>
          <p:cNvSpPr txBox="1"/>
          <p:nvPr/>
        </p:nvSpPr>
        <p:spPr>
          <a:xfrm>
            <a:off x="8974206" y="3414515"/>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303" name="TextBox 302">
            <a:extLst>
              <a:ext uri="{FF2B5EF4-FFF2-40B4-BE49-F238E27FC236}">
                <a16:creationId xmlns:a16="http://schemas.microsoft.com/office/drawing/2014/main" id="{B33A1217-AE97-A59C-7770-A802F9A7A6A9}"/>
              </a:ext>
            </a:extLst>
          </p:cNvPr>
          <p:cNvSpPr txBox="1"/>
          <p:nvPr/>
        </p:nvSpPr>
        <p:spPr>
          <a:xfrm>
            <a:off x="9431405" y="340926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4" name="TextBox 303">
            <a:extLst>
              <a:ext uri="{FF2B5EF4-FFF2-40B4-BE49-F238E27FC236}">
                <a16:creationId xmlns:a16="http://schemas.microsoft.com/office/drawing/2014/main" id="{BEBBECBC-BE15-4C14-6728-CDFDE8653FA4}"/>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5" name="TextBox 304">
            <a:extLst>
              <a:ext uri="{FF2B5EF4-FFF2-40B4-BE49-F238E27FC236}">
                <a16:creationId xmlns:a16="http://schemas.microsoft.com/office/drawing/2014/main" id="{C4D111D3-6823-B70E-C389-92AE09577CF6}"/>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6" name="TextBox 305">
            <a:extLst>
              <a:ext uri="{FF2B5EF4-FFF2-40B4-BE49-F238E27FC236}">
                <a16:creationId xmlns:a16="http://schemas.microsoft.com/office/drawing/2014/main" id="{93BDA96B-BA0D-CA80-9E8B-3F6AB8164E7C}"/>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7" name="TextBox 306">
            <a:extLst>
              <a:ext uri="{FF2B5EF4-FFF2-40B4-BE49-F238E27FC236}">
                <a16:creationId xmlns:a16="http://schemas.microsoft.com/office/drawing/2014/main" id="{DFA41889-E356-EF2D-0636-4DB926C5A64F}"/>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8" name="TextBox 307">
            <a:extLst>
              <a:ext uri="{FF2B5EF4-FFF2-40B4-BE49-F238E27FC236}">
                <a16:creationId xmlns:a16="http://schemas.microsoft.com/office/drawing/2014/main" id="{387D7E2C-6B7B-DBEA-C588-BEE1FE3D75F9}"/>
              </a:ext>
            </a:extLst>
          </p:cNvPr>
          <p:cNvSpPr txBox="1"/>
          <p:nvPr/>
        </p:nvSpPr>
        <p:spPr>
          <a:xfrm>
            <a:off x="8511466"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9" name="TextBox 308">
            <a:extLst>
              <a:ext uri="{FF2B5EF4-FFF2-40B4-BE49-F238E27FC236}">
                <a16:creationId xmlns:a16="http://schemas.microsoft.com/office/drawing/2014/main" id="{2DB288C1-9ED0-2D07-1771-4E70D1B40E87}"/>
              </a:ext>
            </a:extLst>
          </p:cNvPr>
          <p:cNvSpPr txBox="1"/>
          <p:nvPr/>
        </p:nvSpPr>
        <p:spPr>
          <a:xfrm>
            <a:off x="8978651" y="37859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0" name="TextBox 309">
            <a:extLst>
              <a:ext uri="{FF2B5EF4-FFF2-40B4-BE49-F238E27FC236}">
                <a16:creationId xmlns:a16="http://schemas.microsoft.com/office/drawing/2014/main" id="{41D8D3CC-59E8-383C-558E-5B4216660D5D}"/>
              </a:ext>
            </a:extLst>
          </p:cNvPr>
          <p:cNvSpPr txBox="1"/>
          <p:nvPr/>
        </p:nvSpPr>
        <p:spPr>
          <a:xfrm>
            <a:off x="9435850"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1" name="TextBox 310">
            <a:extLst>
              <a:ext uri="{FF2B5EF4-FFF2-40B4-BE49-F238E27FC236}">
                <a16:creationId xmlns:a16="http://schemas.microsoft.com/office/drawing/2014/main" id="{3F84989C-9B63-B454-DB89-4DF51F5BFA85}"/>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2" name="TextBox 311">
            <a:extLst>
              <a:ext uri="{FF2B5EF4-FFF2-40B4-BE49-F238E27FC236}">
                <a16:creationId xmlns:a16="http://schemas.microsoft.com/office/drawing/2014/main" id="{2C861A29-2846-C260-C650-8B6AF06B8AC1}"/>
              </a:ext>
            </a:extLst>
          </p:cNvPr>
          <p:cNvSpPr txBox="1"/>
          <p:nvPr/>
        </p:nvSpPr>
        <p:spPr>
          <a:xfrm>
            <a:off x="7593716" y="416508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3" name="TextBox 312">
            <a:extLst>
              <a:ext uri="{FF2B5EF4-FFF2-40B4-BE49-F238E27FC236}">
                <a16:creationId xmlns:a16="http://schemas.microsoft.com/office/drawing/2014/main" id="{5D2CE9B7-61ED-399C-EC7B-BAD317F04B60}"/>
              </a:ext>
            </a:extLst>
          </p:cNvPr>
          <p:cNvSpPr txBox="1"/>
          <p:nvPr/>
        </p:nvSpPr>
        <p:spPr>
          <a:xfrm>
            <a:off x="8050915" y="415983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4" name="TextBox 313">
            <a:extLst>
              <a:ext uri="{FF2B5EF4-FFF2-40B4-BE49-F238E27FC236}">
                <a16:creationId xmlns:a16="http://schemas.microsoft.com/office/drawing/2014/main" id="{37F23243-EDFE-29DF-A673-4BBCF4EBEEC5}"/>
              </a:ext>
            </a:extLst>
          </p:cNvPr>
          <p:cNvSpPr txBox="1"/>
          <p:nvPr/>
        </p:nvSpPr>
        <p:spPr>
          <a:xfrm>
            <a:off x="8513371" y="415983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5" name="TextBox 314">
            <a:extLst>
              <a:ext uri="{FF2B5EF4-FFF2-40B4-BE49-F238E27FC236}">
                <a16:creationId xmlns:a16="http://schemas.microsoft.com/office/drawing/2014/main" id="{F5BC0597-793B-5E83-5190-8C60FD892D1F}"/>
              </a:ext>
            </a:extLst>
          </p:cNvPr>
          <p:cNvSpPr txBox="1"/>
          <p:nvPr/>
        </p:nvSpPr>
        <p:spPr>
          <a:xfrm>
            <a:off x="8980556" y="415746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6" name="TextBox 315">
            <a:extLst>
              <a:ext uri="{FF2B5EF4-FFF2-40B4-BE49-F238E27FC236}">
                <a16:creationId xmlns:a16="http://schemas.microsoft.com/office/drawing/2014/main" id="{EF964B14-4DB2-0B14-395A-06B8335D7BF5}"/>
              </a:ext>
            </a:extLst>
          </p:cNvPr>
          <p:cNvSpPr txBox="1"/>
          <p:nvPr/>
        </p:nvSpPr>
        <p:spPr>
          <a:xfrm>
            <a:off x="9437755" y="415221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7" name="TextBox 316">
            <a:extLst>
              <a:ext uri="{FF2B5EF4-FFF2-40B4-BE49-F238E27FC236}">
                <a16:creationId xmlns:a16="http://schemas.microsoft.com/office/drawing/2014/main" id="{7B3C0103-818F-40AC-8A0C-2AAE0DB8DDFA}"/>
              </a:ext>
            </a:extLst>
          </p:cNvPr>
          <p:cNvSpPr txBox="1"/>
          <p:nvPr/>
        </p:nvSpPr>
        <p:spPr>
          <a:xfrm>
            <a:off x="9900211" y="41522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8" name="TextBox 317">
            <a:extLst>
              <a:ext uri="{FF2B5EF4-FFF2-40B4-BE49-F238E27FC236}">
                <a16:creationId xmlns:a16="http://schemas.microsoft.com/office/drawing/2014/main" id="{902FAA32-4F81-F549-2B2F-C9E7943584E8}"/>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9" name="TextBox 318">
            <a:extLst>
              <a:ext uri="{FF2B5EF4-FFF2-40B4-BE49-F238E27FC236}">
                <a16:creationId xmlns:a16="http://schemas.microsoft.com/office/drawing/2014/main" id="{504C6859-DFE8-7DE0-4DF2-0C39C64F211A}"/>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1" name="TextBox 320">
            <a:extLst>
              <a:ext uri="{FF2B5EF4-FFF2-40B4-BE49-F238E27FC236}">
                <a16:creationId xmlns:a16="http://schemas.microsoft.com/office/drawing/2014/main" id="{D633A3FD-F3A6-847F-2828-0E019E13573E}"/>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2" name="TextBox 321">
            <a:extLst>
              <a:ext uri="{FF2B5EF4-FFF2-40B4-BE49-F238E27FC236}">
                <a16:creationId xmlns:a16="http://schemas.microsoft.com/office/drawing/2014/main" id="{FF13AE60-AA87-0255-CE65-C3B71E82B849}"/>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7" name="TextBox 326">
            <a:extLst>
              <a:ext uri="{FF2B5EF4-FFF2-40B4-BE49-F238E27FC236}">
                <a16:creationId xmlns:a16="http://schemas.microsoft.com/office/drawing/2014/main" id="{06C44EB3-62FE-3BB3-FAEA-5737215E5A41}"/>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8" name="TextBox 327">
            <a:extLst>
              <a:ext uri="{FF2B5EF4-FFF2-40B4-BE49-F238E27FC236}">
                <a16:creationId xmlns:a16="http://schemas.microsoft.com/office/drawing/2014/main" id="{1AC4CF5B-CA15-9415-49A6-E13140263F12}"/>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1" name="TextBox 330">
            <a:extLst>
              <a:ext uri="{FF2B5EF4-FFF2-40B4-BE49-F238E27FC236}">
                <a16:creationId xmlns:a16="http://schemas.microsoft.com/office/drawing/2014/main" id="{D8D79CCB-CED9-B8F3-5009-93073EC08CD1}"/>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2" name="TextBox 331">
            <a:extLst>
              <a:ext uri="{FF2B5EF4-FFF2-40B4-BE49-F238E27FC236}">
                <a16:creationId xmlns:a16="http://schemas.microsoft.com/office/drawing/2014/main" id="{A11C4D7A-1E1A-7880-FD19-88C65D8CB37F}"/>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6" name="TextBox 335">
            <a:extLst>
              <a:ext uri="{FF2B5EF4-FFF2-40B4-BE49-F238E27FC236}">
                <a16:creationId xmlns:a16="http://schemas.microsoft.com/office/drawing/2014/main" id="{0E0A0C50-7AE7-7C27-FA50-8994D989A99A}"/>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7" name="TextBox 336">
            <a:extLst>
              <a:ext uri="{FF2B5EF4-FFF2-40B4-BE49-F238E27FC236}">
                <a16:creationId xmlns:a16="http://schemas.microsoft.com/office/drawing/2014/main" id="{BC50C400-7227-A7E1-C835-342180B4D9B0}"/>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8" name="TextBox 337">
            <a:extLst>
              <a:ext uri="{FF2B5EF4-FFF2-40B4-BE49-F238E27FC236}">
                <a16:creationId xmlns:a16="http://schemas.microsoft.com/office/drawing/2014/main" id="{C8AC9740-CD34-5656-8EEA-0C7B2F3FFA72}"/>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9" name="TextBox 338">
            <a:extLst>
              <a:ext uri="{FF2B5EF4-FFF2-40B4-BE49-F238E27FC236}">
                <a16:creationId xmlns:a16="http://schemas.microsoft.com/office/drawing/2014/main" id="{464A084B-7E7F-4514-FE1B-F22AF0EF0A2B}"/>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43" name="TextBox 342">
            <a:extLst>
              <a:ext uri="{FF2B5EF4-FFF2-40B4-BE49-F238E27FC236}">
                <a16:creationId xmlns:a16="http://schemas.microsoft.com/office/drawing/2014/main" id="{4DB328A5-D016-C43E-6612-E8BBB9710AB4}"/>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0" name="TextBox 349">
            <a:extLst>
              <a:ext uri="{FF2B5EF4-FFF2-40B4-BE49-F238E27FC236}">
                <a16:creationId xmlns:a16="http://schemas.microsoft.com/office/drawing/2014/main" id="{1071E309-1BCC-E0DA-C0E1-9A281BE48F4C}"/>
              </a:ext>
            </a:extLst>
          </p:cNvPr>
          <p:cNvSpPr txBox="1"/>
          <p:nvPr/>
        </p:nvSpPr>
        <p:spPr>
          <a:xfrm>
            <a:off x="115240" y="6511041"/>
            <a:ext cx="7302897" cy="276999"/>
          </a:xfrm>
          <a:prstGeom prst="rect">
            <a:avLst/>
          </a:prstGeom>
          <a:noFill/>
        </p:spPr>
        <p:txBody>
          <a:bodyPr wrap="none" rtlCol="0">
            <a:spAutoFit/>
          </a:bodyPr>
          <a:lstStyle/>
          <a:p>
            <a:r>
              <a:rPr lang="en-US" sz="1200" dirty="0"/>
              <a:t>*For simplicity, the example uses the stoichiometry matrix. In actuality, the expanded stoichiometry matrix is used.</a:t>
            </a:r>
          </a:p>
        </p:txBody>
      </p:sp>
      <p:sp>
        <p:nvSpPr>
          <p:cNvPr id="351" name="TextBox 350">
            <a:extLst>
              <a:ext uri="{FF2B5EF4-FFF2-40B4-BE49-F238E27FC236}">
                <a16:creationId xmlns:a16="http://schemas.microsoft.com/office/drawing/2014/main" id="{95E255E7-399A-5B70-2D42-B6A95187C3BA}"/>
              </a:ext>
            </a:extLst>
          </p:cNvPr>
          <p:cNvSpPr txBox="1"/>
          <p:nvPr/>
        </p:nvSpPr>
        <p:spPr>
          <a:xfrm>
            <a:off x="6415638" y="1683289"/>
            <a:ext cx="2795765" cy="369332"/>
          </a:xfrm>
          <a:prstGeom prst="rect">
            <a:avLst/>
          </a:prstGeom>
          <a:noFill/>
        </p:spPr>
        <p:txBody>
          <a:bodyPr wrap="none" rtlCol="0">
            <a:spAutoFit/>
          </a:bodyPr>
          <a:lstStyle/>
          <a:p>
            <a:r>
              <a:rPr lang="en-US" b="1" dirty="0"/>
              <a:t>Pairs of Species OIE Vectors</a:t>
            </a:r>
          </a:p>
        </p:txBody>
      </p:sp>
      <p:sp>
        <p:nvSpPr>
          <p:cNvPr id="352" name="TextBox 351">
            <a:extLst>
              <a:ext uri="{FF2B5EF4-FFF2-40B4-BE49-F238E27FC236}">
                <a16:creationId xmlns:a16="http://schemas.microsoft.com/office/drawing/2014/main" id="{663690E4-3181-CB99-93C4-869302469753}"/>
              </a:ext>
            </a:extLst>
          </p:cNvPr>
          <p:cNvSpPr txBox="1"/>
          <p:nvPr/>
        </p:nvSpPr>
        <p:spPr>
          <a:xfrm>
            <a:off x="3401991" y="2129766"/>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353" name="Oval 352">
            <a:extLst>
              <a:ext uri="{FF2B5EF4-FFF2-40B4-BE49-F238E27FC236}">
                <a16:creationId xmlns:a16="http://schemas.microsoft.com/office/drawing/2014/main" id="{908245C5-A0CE-9C3A-E29A-6E753BFB5BEF}"/>
              </a:ext>
            </a:extLst>
          </p:cNvPr>
          <p:cNvSpPr/>
          <p:nvPr/>
        </p:nvSpPr>
        <p:spPr>
          <a:xfrm>
            <a:off x="7142678" y="2323485"/>
            <a:ext cx="378244" cy="38021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B323B71-A198-B1DF-148E-DA3739A21D00}"/>
              </a:ext>
            </a:extLst>
          </p:cNvPr>
          <p:cNvSpPr/>
          <p:nvPr/>
        </p:nvSpPr>
        <p:spPr>
          <a:xfrm>
            <a:off x="554767" y="2483555"/>
            <a:ext cx="881319" cy="74923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1114BD7-7705-431D-CA0D-606E12242720}"/>
              </a:ext>
            </a:extLst>
          </p:cNvPr>
          <p:cNvSpPr/>
          <p:nvPr/>
        </p:nvSpPr>
        <p:spPr>
          <a:xfrm>
            <a:off x="1971420" y="2509201"/>
            <a:ext cx="322938" cy="678067"/>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56" name="Oval 355">
            <a:extLst>
              <a:ext uri="{FF2B5EF4-FFF2-40B4-BE49-F238E27FC236}">
                <a16:creationId xmlns:a16="http://schemas.microsoft.com/office/drawing/2014/main" id="{291696EA-2CC5-1F42-1CAF-0B5D7D56A85A}"/>
              </a:ext>
            </a:extLst>
          </p:cNvPr>
          <p:cNvSpPr/>
          <p:nvPr/>
        </p:nvSpPr>
        <p:spPr>
          <a:xfrm>
            <a:off x="8566111" y="2331945"/>
            <a:ext cx="322938" cy="351456"/>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260332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normAutofit fontScale="90000"/>
          </a:bodyPr>
          <a:lstStyle/>
          <a:p>
            <a:r>
              <a:rPr lang="en-US" dirty="0" err="1"/>
              <a:t>sDSIRN</a:t>
            </a:r>
            <a:r>
              <a:rPr lang="en-US" dirty="0"/>
              <a:t> Algorithm for Detecting Subnets With Pair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5"/>
                <a:ext cx="11432316" cy="3759437"/>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m:t>
                    </m:r>
                  </m:oMath>
                </a14:m>
                <a:r>
                  <a:rPr lang="en-US" sz="1400" b="0" i="0" dirty="0">
                    <a:latin typeface="Cambria Math" panose="02040503050406030204" pitchFamily="18" charset="0"/>
                  </a:rPr>
                  <a:t>Pair 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r>
                  <a:rPr lang="en-US" sz="140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𝑀</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oMath>
                </a14:m>
                <a:r>
                  <a:rPr lang="en-US" sz="1400" b="0" i="1" dirty="0">
                    <a:latin typeface="Cambria Math" panose="02040503050406030204" pitchFamily="18" charset="0"/>
                  </a:rPr>
                  <a:t> </a:t>
                </a:r>
                <a:r>
                  <a:rPr lang="en-US" sz="1400" b="0" dirty="0">
                    <a:latin typeface="Cambria Math" panose="02040503050406030204" pitchFamily="18" charset="0"/>
                  </a:rPr>
                  <a:t> = species in A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p>
              <a:p>
                <a:pPr marL="342900" indent="-342900">
                  <a:lnSpc>
                    <a:spcPct val="70000"/>
                  </a:lnSpc>
                  <a:buFont typeface="+mj-lt"/>
                  <a:buAutoNum type="arabicPeriod"/>
                </a:pPr>
                <a:r>
                  <a:rPr lang="en-US" sz="1400" b="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5"/>
                <a:ext cx="11432316" cy="3759437"/>
              </a:xfrm>
              <a:blipFill>
                <a:blip r:embed="rId2"/>
                <a:stretch>
                  <a:fillRect l="-222" t="-168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2865492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750112" y="2711518"/>
                <a:ext cx="11365687" cy="3670635"/>
              </a:xfrm>
            </p:spPr>
            <p:txBody>
              <a:bodyPr>
                <a:normAutofit fontScale="92500" lnSpcReduction="10000"/>
              </a:bodyPr>
              <a:lstStyle/>
              <a:p>
                <a:pPr marL="0" indent="0">
                  <a:lnSpc>
                    <a:spcPct val="70000"/>
                  </a:lnSpc>
                  <a:buNone/>
                </a:pPr>
                <a:r>
                  <a:rPr lang="en-US" sz="1200" b="1" dirty="0"/>
                  <a:t>sDSIRN algorithm for determining if B is a subset of A</a:t>
                </a:r>
              </a:p>
              <a:p>
                <a:pPr marL="0" indent="0">
                  <a:lnSpc>
                    <a:spcPct val="70000"/>
                  </a:lnSpc>
                  <a:buNone/>
                </a:pPr>
                <a:r>
                  <a:rPr lang="en-US" sz="1200" dirty="0"/>
                  <a:t>Do for all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oMath>
                </a14:m>
                <a:r>
                  <a:rPr lang="en-US" sz="1200" dirty="0"/>
                  <a:t>,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𝑅</m:t>
                        </m:r>
                      </m:e>
                      <m:sup>
                        <m:r>
                          <a:rPr lang="en-US" sz="1200" i="1">
                            <a:latin typeface="Cambria Math" panose="02040503050406030204" pitchFamily="18" charset="0"/>
                          </a:rPr>
                          <m:t>∗</m:t>
                        </m:r>
                      </m:sup>
                    </m:sSup>
                  </m:oMath>
                </a14:m>
                <a:endParaRPr lang="en-US" sz="1200" dirty="0"/>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oMath>
                </a14:m>
                <a:r>
                  <a:rPr lang="en-US" sz="1200" dirty="0"/>
                  <a:t>sequence of distinct </a:t>
                </a:r>
                <a:r>
                  <a:rPr lang="en-US" sz="1200" u="sng" dirty="0"/>
                  <a:t>species</a:t>
                </a:r>
                <a:r>
                  <a:rPr lang="en-US" sz="1200" dirty="0"/>
                  <a:t> in A whose length is the number of species in B. Constructed by choosing one element from each species compatibility set (without repetition).</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i, i+</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𝑖</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r>
                  <a:rPr lang="en-US" sz="1200" b="0" dirty="0"/>
                  <a:t>v</a:t>
                </a:r>
                <a14:m>
                  <m:oMath xmlns:m="http://schemas.openxmlformats.org/officeDocument/2006/math">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𝑣</m:t>
                    </m:r>
                  </m:oMath>
                </a14:m>
                <a:r>
                  <a:rPr lang="en-US" sz="1200" dirty="0"/>
                  <a:t>, go to (1).</a:t>
                </a:r>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t> sequence of distinct </a:t>
                </a:r>
                <a:r>
                  <a:rPr lang="en-US" sz="1200" u="sng" dirty="0"/>
                  <a:t>reactions</a:t>
                </a:r>
                <a:r>
                  <a:rPr lang="en-US" sz="1200" dirty="0"/>
                  <a:t> in A whose length is the number of reactions in B. Constructed by choosing one element from each reaction compatibility of B (without repeating reactions in A).</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𝑗</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j, j+</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m:rPr>
                        <m:sty m:val="p"/>
                      </m:rPr>
                      <a:rPr lang="en-US" sz="1200" b="0" i="0" smtClean="0">
                        <a:latin typeface="Cambria Math" panose="02040503050406030204" pitchFamily="18" charset="0"/>
                      </a:rPr>
                      <m:t>x</m:t>
                    </m:r>
                    <m:r>
                      <a:rPr lang="en-US" sz="1200" b="0" i="1" smtClean="0">
                        <a:latin typeface="Cambria Math" panose="02040503050406030204" pitchFamily="18" charset="0"/>
                      </a:rPr>
                      <m:t>=</m:t>
                    </m:r>
                  </m:oMath>
                </a14:m>
                <a:r>
                  <a:rPr lang="en-US" sz="1200" dirty="0"/>
                  <a:t> reaction pair compatibility vector for  j</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oMath>
                </a14:m>
                <a:r>
                  <a:rPr lang="en-US" sz="1200" dirty="0"/>
                  <a:t> reaction pair compatibility vector for  </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oMath>
                </a14:m>
                <a:r>
                  <a:rPr lang="en-US" sz="1200" dirty="0"/>
                  <a:t>, go to (3).</a:t>
                </a:r>
              </a:p>
              <a:p>
                <a:pPr marL="342900" indent="-342900">
                  <a:lnSpc>
                    <a:spcPct val="70000"/>
                  </a:lnSpc>
                  <a:buFont typeface="+mj-lt"/>
                  <a:buAutoNum type="arabicPeriod"/>
                </a:pPr>
                <a:r>
                  <a:rPr lang="en-US" sz="1200" dirty="0"/>
                  <a:t>If the </a:t>
                </a:r>
                <a:r>
                  <a:rPr lang="en-US" sz="1200" i="1" dirty="0"/>
                  <a:t>candidate subnet </a:t>
                </a:r>
                <a:r>
                  <a:rPr lang="en-US" sz="1200" dirty="0"/>
                  <a:t>defined by the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oMath>
                </a14:m>
                <a:r>
                  <a:rPr lang="en-US" sz="1200" dirty="0"/>
                  <a:t> is structurally identical to B, return True</a:t>
                </a:r>
              </a:p>
              <a:p>
                <a:pPr marL="342900" indent="-342900">
                  <a:lnSpc>
                    <a:spcPct val="70000"/>
                  </a:lnSpc>
                  <a:buFont typeface="+mj-lt"/>
                  <a:buAutoNum type="arabicPeriod"/>
                </a:pPr>
                <a:endParaRPr lang="en-US" sz="1200" dirty="0"/>
              </a:p>
              <a:p>
                <a:pPr marL="0" indent="0">
                  <a:lnSpc>
                    <a:spcPct val="70000"/>
                  </a:lnSpc>
                  <a:buNone/>
                </a:pPr>
                <a:r>
                  <a:rPr lang="en-US" sz="1200" dirty="0"/>
                  <a:t>Return False</a:t>
                </a:r>
              </a:p>
              <a:p>
                <a:pPr marL="1257300" lvl="2" indent="-342900">
                  <a:lnSpc>
                    <a:spcPct val="70000"/>
                  </a:lnSpc>
                  <a:buFont typeface="+mj-lt"/>
                  <a:buAutoNum type="arabicPeriod"/>
                </a:pPr>
                <a:endParaRPr lang="en-US" sz="1200" b="0" dirty="0"/>
              </a:p>
              <a:p>
                <a:pPr marL="1257300" lvl="2" indent="-342900">
                  <a:lnSpc>
                    <a:spcPct val="70000"/>
                  </a:lnSpc>
                  <a:buFont typeface="+mj-lt"/>
                  <a:buAutoNum type="arabicPeriod"/>
                </a:pPr>
                <a:endParaRPr lang="en-US" sz="1200" dirty="0"/>
              </a:p>
              <a:p>
                <a:pPr marL="0" indent="0">
                  <a:lnSpc>
                    <a:spcPct val="70000"/>
                  </a:lnSpc>
                  <a:buNone/>
                </a:pPr>
                <a:endParaRPr lang="en-US" sz="12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750112" y="2711518"/>
                <a:ext cx="11365687" cy="3670635"/>
              </a:xfrm>
              <a:blipFill>
                <a:blip r:embed="rId2"/>
                <a:stretch>
                  <a:fillRect t="-13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357058"/>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357058"/>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945299"/>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945299"/>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3054304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6915-84B4-5B9C-1F71-D151E6C51212}"/>
              </a:ext>
            </a:extLst>
          </p:cNvPr>
          <p:cNvSpPr>
            <a:spLocks noGrp="1"/>
          </p:cNvSpPr>
          <p:nvPr>
            <p:ph type="title"/>
          </p:nvPr>
        </p:nvSpPr>
        <p:spPr/>
        <p:txBody>
          <a:bodyPr/>
          <a:lstStyle/>
          <a:p>
            <a:r>
              <a:rPr lang="en-US" dirty="0"/>
              <a:t>Must Consider the Reactant and Product Stoichiometries</a:t>
            </a:r>
          </a:p>
        </p:txBody>
      </p:sp>
      <p:sp>
        <p:nvSpPr>
          <p:cNvPr id="3" name="Content Placeholder 2">
            <a:extLst>
              <a:ext uri="{FF2B5EF4-FFF2-40B4-BE49-F238E27FC236}">
                <a16:creationId xmlns:a16="http://schemas.microsoft.com/office/drawing/2014/main" id="{6DE810AF-7537-E4E1-A5BF-41489B95A6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46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a:xfrm>
            <a:off x="2943837" y="2604986"/>
            <a:ext cx="5257800" cy="1325563"/>
          </a:xfrm>
        </p:spPr>
        <p:txBody>
          <a:bodyPr>
            <a:normAutofit/>
          </a:bodyPr>
          <a:lstStyle/>
          <a:p>
            <a:r>
              <a:rPr lang="en-US" sz="8800" dirty="0"/>
              <a:t>BACKUP</a:t>
            </a:r>
          </a:p>
        </p:txBody>
      </p:sp>
    </p:spTree>
    <p:extLst>
      <p:ext uri="{BB962C8B-B14F-4D97-AF65-F5344CB8AC3E}">
        <p14:creationId xmlns:p14="http://schemas.microsoft.com/office/powerpoint/2010/main" val="4238020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
        <p:nvSpPr>
          <p:cNvPr id="7" name="TextBox 6">
            <a:extLst>
              <a:ext uri="{FF2B5EF4-FFF2-40B4-BE49-F238E27FC236}">
                <a16:creationId xmlns:a16="http://schemas.microsoft.com/office/drawing/2014/main" id="{DFF29BBB-C752-2A09-B940-6E897484E78C}"/>
              </a:ext>
            </a:extLst>
          </p:cNvPr>
          <p:cNvSpPr txBox="1"/>
          <p:nvPr/>
        </p:nvSpPr>
        <p:spPr>
          <a:xfrm>
            <a:off x="1941922" y="6389467"/>
            <a:ext cx="3248710" cy="369332"/>
          </a:xfrm>
          <a:prstGeom prst="rect">
            <a:avLst/>
          </a:prstGeom>
          <a:noFill/>
        </p:spPr>
        <p:txBody>
          <a:bodyPr wrap="none" rtlCol="0">
            <a:spAutoFit/>
          </a:bodyPr>
          <a:lstStyle/>
          <a:p>
            <a:r>
              <a:rPr lang="en-US" dirty="0"/>
              <a:t>Can translate units by adding 10.</a:t>
            </a:r>
          </a:p>
        </p:txBody>
      </p:sp>
    </p:spTree>
    <p:extLst>
      <p:ext uri="{BB962C8B-B14F-4D97-AF65-F5344CB8AC3E}">
        <p14:creationId xmlns:p14="http://schemas.microsoft.com/office/powerpoint/2010/main" val="11392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98FE9-3090-4804-BA52-D9A6F04EF82E}"/>
              </a:ext>
            </a:extLst>
          </p:cNvPr>
          <p:cNvSpPr>
            <a:spLocks noGrp="1"/>
          </p:cNvSpPr>
          <p:nvPr>
            <p:ph type="title"/>
          </p:nvPr>
        </p:nvSpPr>
        <p:spPr/>
        <p:txBody>
          <a:bodyPr/>
          <a:lstStyle/>
          <a:p>
            <a:r>
              <a:rPr lang="en-US" dirty="0"/>
              <a:t>Hash Performance on Oscillators</a:t>
            </a:r>
          </a:p>
        </p:txBody>
      </p:sp>
      <p:pic>
        <p:nvPicPr>
          <p:cNvPr id="8" name="Picture 7">
            <a:extLst>
              <a:ext uri="{FF2B5EF4-FFF2-40B4-BE49-F238E27FC236}">
                <a16:creationId xmlns:a16="http://schemas.microsoft.com/office/drawing/2014/main" id="{22B12F91-752A-BFB7-2903-5158ECC307D6}"/>
              </a:ext>
            </a:extLst>
          </p:cNvPr>
          <p:cNvPicPr>
            <a:picLocks noChangeAspect="1"/>
          </p:cNvPicPr>
          <p:nvPr/>
        </p:nvPicPr>
        <p:blipFill>
          <a:blip r:embed="rId2"/>
          <a:stretch>
            <a:fillRect/>
          </a:stretch>
        </p:blipFill>
        <p:spPr>
          <a:xfrm>
            <a:off x="472643" y="1672115"/>
            <a:ext cx="5494053" cy="4206240"/>
          </a:xfrm>
          <a:prstGeom prst="rect">
            <a:avLst/>
          </a:prstGeom>
        </p:spPr>
      </p:pic>
      <p:pic>
        <p:nvPicPr>
          <p:cNvPr id="10" name="Picture 9">
            <a:extLst>
              <a:ext uri="{FF2B5EF4-FFF2-40B4-BE49-F238E27FC236}">
                <a16:creationId xmlns:a16="http://schemas.microsoft.com/office/drawing/2014/main" id="{36958ECC-A050-52B5-21B5-CCE436A65C58}"/>
              </a:ext>
            </a:extLst>
          </p:cNvPr>
          <p:cNvPicPr>
            <a:picLocks noChangeAspect="1"/>
          </p:cNvPicPr>
          <p:nvPr/>
        </p:nvPicPr>
        <p:blipFill>
          <a:blip r:embed="rId3"/>
          <a:stretch>
            <a:fillRect/>
          </a:stretch>
        </p:blipFill>
        <p:spPr>
          <a:xfrm>
            <a:off x="6340593" y="1672115"/>
            <a:ext cx="5378764" cy="4114800"/>
          </a:xfrm>
          <a:prstGeom prst="rect">
            <a:avLst/>
          </a:prstGeom>
        </p:spPr>
      </p:pic>
      <p:sp>
        <p:nvSpPr>
          <p:cNvPr id="11" name="TextBox 10">
            <a:extLst>
              <a:ext uri="{FF2B5EF4-FFF2-40B4-BE49-F238E27FC236}">
                <a16:creationId xmlns:a16="http://schemas.microsoft.com/office/drawing/2014/main" id="{DB76FED1-1D48-DD8E-F72C-68B45536FE00}"/>
              </a:ext>
            </a:extLst>
          </p:cNvPr>
          <p:cNvSpPr txBox="1"/>
          <p:nvPr/>
        </p:nvSpPr>
        <p:spPr>
          <a:xfrm>
            <a:off x="1858618" y="3190460"/>
            <a:ext cx="3369577" cy="369332"/>
          </a:xfrm>
          <a:prstGeom prst="rect">
            <a:avLst/>
          </a:prstGeom>
          <a:noFill/>
        </p:spPr>
        <p:txBody>
          <a:bodyPr wrap="none" rtlCol="0">
            <a:spAutoFit/>
          </a:bodyPr>
          <a:lstStyle/>
          <a:p>
            <a:r>
              <a:rPr lang="en-US" dirty="0"/>
              <a:t>Complexity is O(25), not O(10**8)</a:t>
            </a:r>
          </a:p>
        </p:txBody>
      </p:sp>
      <p:sp>
        <p:nvSpPr>
          <p:cNvPr id="12" name="TextBox 11">
            <a:extLst>
              <a:ext uri="{FF2B5EF4-FFF2-40B4-BE49-F238E27FC236}">
                <a16:creationId xmlns:a16="http://schemas.microsoft.com/office/drawing/2014/main" id="{7D6C9142-5738-40F5-8EDF-B905CAB67079}"/>
              </a:ext>
            </a:extLst>
          </p:cNvPr>
          <p:cNvSpPr txBox="1"/>
          <p:nvPr/>
        </p:nvSpPr>
        <p:spPr>
          <a:xfrm>
            <a:off x="7745896" y="3190460"/>
            <a:ext cx="3252557" cy="369332"/>
          </a:xfrm>
          <a:prstGeom prst="rect">
            <a:avLst/>
          </a:prstGeom>
          <a:noFill/>
        </p:spPr>
        <p:txBody>
          <a:bodyPr wrap="none" rtlCol="0">
            <a:spAutoFit/>
          </a:bodyPr>
          <a:lstStyle/>
          <a:p>
            <a:r>
              <a:rPr lang="en-US" dirty="0"/>
              <a:t>Complexity is O(9), not O(10**8)</a:t>
            </a:r>
          </a:p>
        </p:txBody>
      </p:sp>
      <p:sp>
        <p:nvSpPr>
          <p:cNvPr id="13" name="TextBox 12">
            <a:extLst>
              <a:ext uri="{FF2B5EF4-FFF2-40B4-BE49-F238E27FC236}">
                <a16:creationId xmlns:a16="http://schemas.microsoft.com/office/drawing/2014/main" id="{A3DF7E54-D560-71F2-AEA4-36019C9E3C6C}"/>
              </a:ext>
            </a:extLst>
          </p:cNvPr>
          <p:cNvSpPr txBox="1"/>
          <p:nvPr/>
        </p:nvSpPr>
        <p:spPr>
          <a:xfrm>
            <a:off x="1600200" y="6211957"/>
            <a:ext cx="7677615" cy="369332"/>
          </a:xfrm>
          <a:prstGeom prst="rect">
            <a:avLst/>
          </a:prstGeom>
          <a:noFill/>
        </p:spPr>
        <p:txBody>
          <a:bodyPr wrap="none" rtlCol="0">
            <a:spAutoFit/>
          </a:bodyPr>
          <a:lstStyle/>
          <a:p>
            <a:r>
              <a:rPr lang="en-US" dirty="0"/>
              <a:t>Both networks have a small percentage of structurally identical models (2% - 5%)</a:t>
            </a:r>
          </a:p>
        </p:txBody>
      </p:sp>
    </p:spTree>
    <p:extLst>
      <p:ext uri="{BB962C8B-B14F-4D97-AF65-F5344CB8AC3E}">
        <p14:creationId xmlns:p14="http://schemas.microsoft.com/office/powerpoint/2010/main" val="1757318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E468-C712-98D4-18AC-F168344F6D91}"/>
              </a:ext>
            </a:extLst>
          </p:cNvPr>
          <p:cNvSpPr>
            <a:spLocks noGrp="1"/>
          </p:cNvSpPr>
          <p:nvPr>
            <p:ph type="title"/>
          </p:nvPr>
        </p:nvSpPr>
        <p:spPr/>
        <p:txBody>
          <a:bodyPr/>
          <a:lstStyle/>
          <a:p>
            <a:r>
              <a:rPr lang="en-US" dirty="0"/>
              <a:t>Why Find Model Structurally Identical Networks?</a:t>
            </a:r>
          </a:p>
        </p:txBody>
      </p:sp>
      <p:sp>
        <p:nvSpPr>
          <p:cNvPr id="3" name="Content Placeholder 2">
            <a:extLst>
              <a:ext uri="{FF2B5EF4-FFF2-40B4-BE49-F238E27FC236}">
                <a16:creationId xmlns:a16="http://schemas.microsoft.com/office/drawing/2014/main" id="{4257B919-5E57-D304-0661-23D6E80DA7E1}"/>
              </a:ext>
            </a:extLst>
          </p:cNvPr>
          <p:cNvSpPr>
            <a:spLocks noGrp="1"/>
          </p:cNvSpPr>
          <p:nvPr>
            <p:ph idx="1"/>
          </p:nvPr>
        </p:nvSpPr>
        <p:spPr>
          <a:xfrm>
            <a:off x="838200" y="3280095"/>
            <a:ext cx="10515600" cy="2896868"/>
          </a:xfrm>
        </p:spPr>
        <p:txBody>
          <a:bodyPr/>
          <a:lstStyle/>
          <a:p>
            <a:r>
              <a:rPr lang="en-US" dirty="0"/>
              <a:t>Sample w/o replacement</a:t>
            </a:r>
          </a:p>
          <a:p>
            <a:r>
              <a:rPr lang="en-US" dirty="0"/>
              <a:t>Find redundant generated networks (Oscillators)</a:t>
            </a:r>
          </a:p>
          <a:p>
            <a:r>
              <a:rPr lang="en-US" dirty="0"/>
              <a:t>Requirements – need hash</a:t>
            </a:r>
          </a:p>
        </p:txBody>
      </p:sp>
    </p:spTree>
    <p:extLst>
      <p:ext uri="{BB962C8B-B14F-4D97-AF65-F5344CB8AC3E}">
        <p14:creationId xmlns:p14="http://schemas.microsoft.com/office/powerpoint/2010/main" val="4185099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8E2E-A1DF-3BC5-D000-B765F2697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A0A2D-307B-AE6D-5719-0D52A2F5D3B3}"/>
              </a:ext>
            </a:extLst>
          </p:cNvPr>
          <p:cNvSpPr>
            <a:spLocks noGrp="1"/>
          </p:cNvSpPr>
          <p:nvPr>
            <p:ph type="title"/>
          </p:nvPr>
        </p:nvSpPr>
        <p:spPr/>
        <p:txBody>
          <a:bodyPr>
            <a:normAutofit/>
          </a:bodyPr>
          <a:lstStyle/>
          <a:p>
            <a:r>
              <a:rPr lang="en-US" dirty="0"/>
              <a:t>Finding subnets is a specialized kind of graph analysis.</a:t>
            </a:r>
          </a:p>
        </p:txBody>
      </p:sp>
      <p:sp>
        <p:nvSpPr>
          <p:cNvPr id="3" name="Content Placeholder 2">
            <a:extLst>
              <a:ext uri="{FF2B5EF4-FFF2-40B4-BE49-F238E27FC236}">
                <a16:creationId xmlns:a16="http://schemas.microsoft.com/office/drawing/2014/main" id="{5DBD1BFC-8B52-CE8C-C240-09154A419FE3}"/>
              </a:ext>
            </a:extLst>
          </p:cNvPr>
          <p:cNvSpPr>
            <a:spLocks noGrp="1"/>
          </p:cNvSpPr>
          <p:nvPr>
            <p:ph idx="1"/>
          </p:nvPr>
        </p:nvSpPr>
        <p:spPr>
          <a:xfrm>
            <a:off x="729144" y="1083354"/>
            <a:ext cx="10377880" cy="1044973"/>
          </a:xfrm>
        </p:spPr>
        <p:txBody>
          <a:bodyPr>
            <a:normAutofit fontScale="85000" lnSpcReduction="20000"/>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r>
              <a:rPr lang="en-US" dirty="0">
                <a:latin typeface="Calibri" panose="020F0502020204030204" pitchFamily="34" charset="0"/>
                <a:cs typeface="Calibri" panose="020F0502020204030204" pitchFamily="34" charset="0"/>
              </a:rPr>
              <a:t>The bipartite hypergraph representation is depicted below. There are 5 nodes: 4 species nodes and 1 reaction node. There are two hyperarcs, (1) and (2).</a:t>
            </a:r>
          </a:p>
        </p:txBody>
      </p:sp>
      <p:sp>
        <p:nvSpPr>
          <p:cNvPr id="4" name="Oval 3">
            <a:extLst>
              <a:ext uri="{FF2B5EF4-FFF2-40B4-BE49-F238E27FC236}">
                <a16:creationId xmlns:a16="http://schemas.microsoft.com/office/drawing/2014/main" id="{EC4C8860-4B30-2E12-8899-E341D015040C}"/>
              </a:ext>
            </a:extLst>
          </p:cNvPr>
          <p:cNvSpPr/>
          <p:nvPr/>
        </p:nvSpPr>
        <p:spPr>
          <a:xfrm>
            <a:off x="2541864"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C0C4F6A8-B65B-0210-D8DD-96E6371C5BB4}"/>
              </a:ext>
            </a:extLst>
          </p:cNvPr>
          <p:cNvSpPr/>
          <p:nvPr/>
        </p:nvSpPr>
        <p:spPr>
          <a:xfrm>
            <a:off x="2541864" y="297110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B3B56BD5-FC5C-FFEF-D89C-40F3FDC6DB16}"/>
              </a:ext>
            </a:extLst>
          </p:cNvPr>
          <p:cNvSpPr/>
          <p:nvPr/>
        </p:nvSpPr>
        <p:spPr>
          <a:xfrm>
            <a:off x="5403908"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1CAA6347-E1A1-CC0A-4C9C-8FD83E523D70}"/>
              </a:ext>
            </a:extLst>
          </p:cNvPr>
          <p:cNvSpPr/>
          <p:nvPr/>
        </p:nvSpPr>
        <p:spPr>
          <a:xfrm>
            <a:off x="5403908" y="289560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ED94265A-23A9-4F31-1277-8E3B9FC77B95}"/>
              </a:ext>
            </a:extLst>
          </p:cNvPr>
          <p:cNvSpPr/>
          <p:nvPr/>
        </p:nvSpPr>
        <p:spPr>
          <a:xfrm>
            <a:off x="3951215" y="250411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0" name="Elbow Connector 9">
            <a:extLst>
              <a:ext uri="{FF2B5EF4-FFF2-40B4-BE49-F238E27FC236}">
                <a16:creationId xmlns:a16="http://schemas.microsoft.com/office/drawing/2014/main" id="{37ACF89A-7FF7-D87B-8EC8-FCD69B5418B0}"/>
              </a:ext>
            </a:extLst>
          </p:cNvPr>
          <p:cNvCxnSpPr>
            <a:stCxn id="4" idx="6"/>
            <a:endCxn id="8" idx="1"/>
          </p:cNvCxnSpPr>
          <p:nvPr/>
        </p:nvCxnSpPr>
        <p:spPr>
          <a:xfrm>
            <a:off x="2986481" y="250411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979A88F-F482-2A55-4C88-248C2C56AAAA}"/>
              </a:ext>
            </a:extLst>
          </p:cNvPr>
          <p:cNvCxnSpPr>
            <a:endCxn id="8" idx="1"/>
          </p:cNvCxnSpPr>
          <p:nvPr/>
        </p:nvCxnSpPr>
        <p:spPr>
          <a:xfrm flipV="1">
            <a:off x="2986481" y="279423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B73646C-ED2A-D760-BB18-6A6AB946C02C}"/>
              </a:ext>
            </a:extLst>
          </p:cNvPr>
          <p:cNvCxnSpPr>
            <a:cxnSpLocks/>
            <a:stCxn id="8" idx="3"/>
            <a:endCxn id="6" idx="2"/>
          </p:cNvCxnSpPr>
          <p:nvPr/>
        </p:nvCxnSpPr>
        <p:spPr>
          <a:xfrm flipV="1">
            <a:off x="4555222" y="250411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E9184AF9-4C4D-20CB-8645-58A0B7AA1090}"/>
              </a:ext>
            </a:extLst>
          </p:cNvPr>
          <p:cNvCxnSpPr>
            <a:cxnSpLocks/>
            <a:stCxn id="8" idx="3"/>
            <a:endCxn id="7" idx="2"/>
          </p:cNvCxnSpPr>
          <p:nvPr/>
        </p:nvCxnSpPr>
        <p:spPr>
          <a:xfrm>
            <a:off x="4555222" y="279423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67A656-6964-22F3-FFB4-56317E739FBD}"/>
              </a:ext>
            </a:extLst>
          </p:cNvPr>
          <p:cNvSpPr txBox="1"/>
          <p:nvPr/>
        </p:nvSpPr>
        <p:spPr>
          <a:xfrm>
            <a:off x="3084122" y="2579856"/>
            <a:ext cx="442750"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86F2CA04-007F-ED71-6945-1DCCA3CB05A1}"/>
              </a:ext>
            </a:extLst>
          </p:cNvPr>
          <p:cNvSpPr txBox="1"/>
          <p:nvPr/>
        </p:nvSpPr>
        <p:spPr>
          <a:xfrm>
            <a:off x="4959291" y="2579856"/>
            <a:ext cx="442750" cy="369332"/>
          </a:xfrm>
          <a:prstGeom prst="rect">
            <a:avLst/>
          </a:prstGeom>
          <a:noFill/>
        </p:spPr>
        <p:txBody>
          <a:bodyPr wrap="none" rtlCol="0">
            <a:spAutoFit/>
          </a:bodyPr>
          <a:lstStyle/>
          <a:p>
            <a:r>
              <a:rPr lang="en-US" dirty="0"/>
              <a:t>(2)</a:t>
            </a:r>
          </a:p>
        </p:txBody>
      </p:sp>
      <p:sp>
        <p:nvSpPr>
          <p:cNvPr id="23" name="Content Placeholder 2">
            <a:extLst>
              <a:ext uri="{FF2B5EF4-FFF2-40B4-BE49-F238E27FC236}">
                <a16:creationId xmlns:a16="http://schemas.microsoft.com/office/drawing/2014/main" id="{BF8E65E4-BF3E-B9C3-2FAA-25BCBFBD8BE0}"/>
              </a:ext>
            </a:extLst>
          </p:cNvPr>
          <p:cNvSpPr txBox="1">
            <a:spLocks/>
          </p:cNvSpPr>
          <p:nvPr/>
        </p:nvSpPr>
        <p:spPr>
          <a:xfrm>
            <a:off x="404567" y="5426317"/>
            <a:ext cx="4638773" cy="4613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arc (1) connects A, R, etc. </a:t>
            </a: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ABB8589E-3293-B95C-7E76-A5074A333C13}"/>
              </a:ext>
            </a:extLst>
          </p:cNvPr>
          <p:cNvSpPr/>
          <p:nvPr/>
        </p:nvSpPr>
        <p:spPr>
          <a:xfrm>
            <a:off x="2534815" y="3729585"/>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A77862A1-2E40-8BF8-92CA-0A7A2F6CDFD8}"/>
              </a:ext>
            </a:extLst>
          </p:cNvPr>
          <p:cNvSpPr/>
          <p:nvPr/>
        </p:nvSpPr>
        <p:spPr>
          <a:xfrm>
            <a:off x="2534815" y="4568675"/>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8932CA97-33CF-05E9-8CBA-7EB1B7455304}"/>
              </a:ext>
            </a:extLst>
          </p:cNvPr>
          <p:cNvSpPr/>
          <p:nvPr/>
        </p:nvSpPr>
        <p:spPr>
          <a:xfrm>
            <a:off x="5396859" y="387099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D7C3D80D-FBA9-6069-34A2-905601581601}"/>
              </a:ext>
            </a:extLst>
          </p:cNvPr>
          <p:cNvSpPr/>
          <p:nvPr/>
        </p:nvSpPr>
        <p:spPr>
          <a:xfrm>
            <a:off x="5396859" y="449317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31D13A59-6372-AB61-F61F-8E914B3AE5B0}"/>
              </a:ext>
            </a:extLst>
          </p:cNvPr>
          <p:cNvSpPr/>
          <p:nvPr/>
        </p:nvSpPr>
        <p:spPr>
          <a:xfrm>
            <a:off x="3944166" y="4101687"/>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33" name="TextBox 32">
            <a:extLst>
              <a:ext uri="{FF2B5EF4-FFF2-40B4-BE49-F238E27FC236}">
                <a16:creationId xmlns:a16="http://schemas.microsoft.com/office/drawing/2014/main" id="{F89161AA-326C-0B8E-1D66-850261AA4642}"/>
              </a:ext>
            </a:extLst>
          </p:cNvPr>
          <p:cNvSpPr txBox="1"/>
          <p:nvPr/>
        </p:nvSpPr>
        <p:spPr>
          <a:xfrm>
            <a:off x="3133635" y="3699257"/>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2DD905E9-B2BC-8E7C-B80E-4AAAC61D08FF}"/>
              </a:ext>
            </a:extLst>
          </p:cNvPr>
          <p:cNvSpPr txBox="1"/>
          <p:nvPr/>
        </p:nvSpPr>
        <p:spPr>
          <a:xfrm>
            <a:off x="4952242" y="3749591"/>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DAF5F8B1-508A-D5DF-80E2-B5B3088F13C7}"/>
              </a:ext>
            </a:extLst>
          </p:cNvPr>
          <p:cNvSpPr txBox="1"/>
          <p:nvPr/>
        </p:nvSpPr>
        <p:spPr>
          <a:xfrm>
            <a:off x="3078471" y="4808003"/>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82270578-7249-9A0A-5079-DDE1710277BF}"/>
              </a:ext>
            </a:extLst>
          </p:cNvPr>
          <p:cNvSpPr txBox="1"/>
          <p:nvPr/>
        </p:nvSpPr>
        <p:spPr>
          <a:xfrm>
            <a:off x="4970418" y="4690557"/>
            <a:ext cx="553357" cy="369332"/>
          </a:xfrm>
          <a:prstGeom prst="rect">
            <a:avLst/>
          </a:prstGeom>
          <a:noFill/>
        </p:spPr>
        <p:txBody>
          <a:bodyPr wrap="none" rtlCol="0">
            <a:spAutoFit/>
          </a:bodyPr>
          <a:lstStyle/>
          <a:p>
            <a:r>
              <a:rPr lang="en-US" dirty="0"/>
              <a:t>(2a)</a:t>
            </a:r>
          </a:p>
        </p:txBody>
      </p:sp>
      <p:sp>
        <p:nvSpPr>
          <p:cNvPr id="9" name="TextBox 8">
            <a:extLst>
              <a:ext uri="{FF2B5EF4-FFF2-40B4-BE49-F238E27FC236}">
                <a16:creationId xmlns:a16="http://schemas.microsoft.com/office/drawing/2014/main" id="{3FEA5FAD-E374-211C-11F3-6D174B8C0F14}"/>
              </a:ext>
            </a:extLst>
          </p:cNvPr>
          <p:cNvSpPr txBox="1"/>
          <p:nvPr/>
        </p:nvSpPr>
        <p:spPr>
          <a:xfrm>
            <a:off x="130053" y="2579856"/>
            <a:ext cx="2109808" cy="369332"/>
          </a:xfrm>
          <a:prstGeom prst="rect">
            <a:avLst/>
          </a:prstGeom>
          <a:noFill/>
        </p:spPr>
        <p:txBody>
          <a:bodyPr wrap="none" rtlCol="0">
            <a:spAutoFit/>
          </a:bodyPr>
          <a:lstStyle/>
          <a:p>
            <a:r>
              <a:rPr lang="en-US" dirty="0"/>
              <a:t>Directed hypergraph</a:t>
            </a:r>
          </a:p>
        </p:txBody>
      </p:sp>
      <p:sp>
        <p:nvSpPr>
          <p:cNvPr id="11" name="TextBox 10">
            <a:extLst>
              <a:ext uri="{FF2B5EF4-FFF2-40B4-BE49-F238E27FC236}">
                <a16:creationId xmlns:a16="http://schemas.microsoft.com/office/drawing/2014/main" id="{9EA5483E-EEAB-6FAC-843D-B70E302E0D7F}"/>
              </a:ext>
            </a:extLst>
          </p:cNvPr>
          <p:cNvSpPr txBox="1"/>
          <p:nvPr/>
        </p:nvSpPr>
        <p:spPr>
          <a:xfrm>
            <a:off x="37029" y="4176094"/>
            <a:ext cx="1952073" cy="369332"/>
          </a:xfrm>
          <a:prstGeom prst="rect">
            <a:avLst/>
          </a:prstGeom>
          <a:noFill/>
        </p:spPr>
        <p:txBody>
          <a:bodyPr wrap="none" rtlCol="0">
            <a:spAutoFit/>
          </a:bodyPr>
          <a:lstStyle/>
          <a:p>
            <a:r>
              <a:rPr lang="en-US" dirty="0"/>
              <a:t>Directed node-pair</a:t>
            </a:r>
          </a:p>
        </p:txBody>
      </p:sp>
      <p:cxnSp>
        <p:nvCxnSpPr>
          <p:cNvPr id="46" name="Straight Arrow Connector 45">
            <a:extLst>
              <a:ext uri="{FF2B5EF4-FFF2-40B4-BE49-F238E27FC236}">
                <a16:creationId xmlns:a16="http://schemas.microsoft.com/office/drawing/2014/main" id="{A32B10AB-022C-87C2-50DC-035D41B5F4A6}"/>
              </a:ext>
            </a:extLst>
          </p:cNvPr>
          <p:cNvCxnSpPr>
            <a:stCxn id="24" idx="6"/>
            <a:endCxn id="28" idx="1"/>
          </p:cNvCxnSpPr>
          <p:nvPr/>
        </p:nvCxnSpPr>
        <p:spPr>
          <a:xfrm>
            <a:off x="2979432" y="3960283"/>
            <a:ext cx="964734" cy="431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7F5E0EA-A692-D18A-ED5A-504C72C50635}"/>
              </a:ext>
            </a:extLst>
          </p:cNvPr>
          <p:cNvCxnSpPr>
            <a:cxnSpLocks/>
            <a:stCxn id="25" idx="6"/>
          </p:cNvCxnSpPr>
          <p:nvPr/>
        </p:nvCxnSpPr>
        <p:spPr>
          <a:xfrm flipV="1">
            <a:off x="2979432" y="4421678"/>
            <a:ext cx="964734" cy="3776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8365D35-6623-A238-EE8B-F134ACC605F1}"/>
              </a:ext>
            </a:extLst>
          </p:cNvPr>
          <p:cNvCxnSpPr>
            <a:cxnSpLocks/>
            <a:stCxn id="28" idx="3"/>
          </p:cNvCxnSpPr>
          <p:nvPr/>
        </p:nvCxnSpPr>
        <p:spPr>
          <a:xfrm flipV="1">
            <a:off x="4548173" y="4136284"/>
            <a:ext cx="846819" cy="2555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3DE473-3713-05B5-D450-BBFA9DB2EB9F}"/>
              </a:ext>
            </a:extLst>
          </p:cNvPr>
          <p:cNvCxnSpPr>
            <a:cxnSpLocks/>
          </p:cNvCxnSpPr>
          <p:nvPr/>
        </p:nvCxnSpPr>
        <p:spPr>
          <a:xfrm>
            <a:off x="4548173" y="4513447"/>
            <a:ext cx="853868" cy="236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C4338D-DC2E-A21D-4D94-2138791AF290}"/>
              </a:ext>
            </a:extLst>
          </p:cNvPr>
          <p:cNvSpPr txBox="1"/>
          <p:nvPr/>
        </p:nvSpPr>
        <p:spPr>
          <a:xfrm>
            <a:off x="6589620" y="6004284"/>
            <a:ext cx="1639980" cy="369332"/>
          </a:xfrm>
          <a:prstGeom prst="rect">
            <a:avLst/>
          </a:prstGeom>
          <a:noFill/>
        </p:spPr>
        <p:txBody>
          <a:bodyPr wrap="square">
            <a:spAutoFit/>
          </a:bodyPr>
          <a:lstStyle/>
          <a:p>
            <a:pPr marL="0" indent="0">
              <a:buNone/>
            </a:pPr>
            <a:r>
              <a:rPr lang="en-US" dirty="0">
                <a:latin typeface="Courier New" panose="02070309020205020404" pitchFamily="49" charset="0"/>
                <a:cs typeface="Courier New" panose="02070309020205020404" pitchFamily="49" charset="0"/>
              </a:rPr>
              <a:t>R’: A -&gt; C</a:t>
            </a:r>
          </a:p>
        </p:txBody>
      </p:sp>
    </p:spTree>
    <p:extLst>
      <p:ext uri="{BB962C8B-B14F-4D97-AF65-F5344CB8AC3E}">
        <p14:creationId xmlns:p14="http://schemas.microsoft.com/office/powerpoint/2010/main" val="1422071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5060-FE7A-D804-666C-3C8FEBB2FADB}"/>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93DF5185-E88B-71AE-7911-8E7683A9E701}"/>
              </a:ext>
            </a:extLst>
          </p:cNvPr>
          <p:cNvSpPr>
            <a:spLocks noGrp="1"/>
          </p:cNvSpPr>
          <p:nvPr>
            <p:ph idx="1"/>
          </p:nvPr>
        </p:nvSpPr>
        <p:spPr/>
        <p:txBody>
          <a:bodyPr/>
          <a:lstStyle/>
          <a:p>
            <a:r>
              <a:rPr lang="en-US" dirty="0"/>
              <a:t>Graphical analysis of chemical networks</a:t>
            </a:r>
          </a:p>
          <a:p>
            <a:pPr lvl="1"/>
            <a:r>
              <a:rPr lang="en-US" dirty="0"/>
              <a:t>Subnet problem requires considering directed, bipartite, hypergraphs; graph isomorphism does not. Example</a:t>
            </a:r>
          </a:p>
          <a:p>
            <a:r>
              <a:rPr lang="en-US" dirty="0"/>
              <a:t>Uri Alon</a:t>
            </a:r>
          </a:p>
          <a:p>
            <a:endParaRPr lang="en-US" dirty="0"/>
          </a:p>
        </p:txBody>
      </p:sp>
    </p:spTree>
    <p:extLst>
      <p:ext uri="{BB962C8B-B14F-4D97-AF65-F5344CB8AC3E}">
        <p14:creationId xmlns:p14="http://schemas.microsoft.com/office/powerpoint/2010/main" val="997614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5DF3D-E3BE-6C5E-C016-AAB8F93F7279}"/>
              </a:ext>
            </a:extLst>
          </p:cNvPr>
          <p:cNvSpPr>
            <a:spLocks noGrp="1"/>
          </p:cNvSpPr>
          <p:nvPr>
            <p:ph type="title"/>
          </p:nvPr>
        </p:nvSpPr>
        <p:spPr/>
        <p:txBody>
          <a:bodyPr/>
          <a:lstStyle/>
          <a:p>
            <a:r>
              <a:rPr lang="en-US" dirty="0"/>
              <a:t>Related Work and Applications</a:t>
            </a:r>
          </a:p>
        </p:txBody>
      </p:sp>
      <p:sp>
        <p:nvSpPr>
          <p:cNvPr id="4" name="Content Placeholder 3">
            <a:extLst>
              <a:ext uri="{FF2B5EF4-FFF2-40B4-BE49-F238E27FC236}">
                <a16:creationId xmlns:a16="http://schemas.microsoft.com/office/drawing/2014/main" id="{1B8FC192-98D1-DADB-A81D-3DFAB0E5A3DB}"/>
              </a:ext>
            </a:extLst>
          </p:cNvPr>
          <p:cNvSpPr>
            <a:spLocks noGrp="1"/>
          </p:cNvSpPr>
          <p:nvPr>
            <p:ph idx="1"/>
          </p:nvPr>
        </p:nvSpPr>
        <p:spPr/>
        <p:txBody>
          <a:bodyPr/>
          <a:lstStyle/>
          <a:p>
            <a:r>
              <a:rPr lang="en-US" dirty="0" err="1"/>
              <a:t>Pynauty</a:t>
            </a:r>
            <a:r>
              <a:rPr lang="en-US" dirty="0"/>
              <a:t> – determines if two networks are structurally identical but does not address the clustering problem</a:t>
            </a:r>
          </a:p>
        </p:txBody>
      </p:sp>
    </p:spTree>
    <p:extLst>
      <p:ext uri="{BB962C8B-B14F-4D97-AF65-F5344CB8AC3E}">
        <p14:creationId xmlns:p14="http://schemas.microsoft.com/office/powerpoint/2010/main" val="692007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D9F-30E9-097E-299E-DC65D11C4F6C}"/>
              </a:ext>
            </a:extLst>
          </p:cNvPr>
          <p:cNvSpPr>
            <a:spLocks noGrp="1"/>
          </p:cNvSpPr>
          <p:nvPr>
            <p:ph type="title"/>
          </p:nvPr>
        </p:nvSpPr>
        <p:spPr>
          <a:xfrm>
            <a:off x="251791" y="136529"/>
            <a:ext cx="11784496" cy="807690"/>
          </a:xfrm>
        </p:spPr>
        <p:txBody>
          <a:bodyPr>
            <a:normAutofit/>
          </a:bodyPr>
          <a:lstStyle/>
          <a:p>
            <a:r>
              <a:rPr lang="en-US" sz="3200" b="1" dirty="0"/>
              <a:t>Subnet Problem: Determine if Network A is a Subnet of Network B</a:t>
            </a:r>
          </a:p>
        </p:txBody>
      </p:sp>
      <p:pic>
        <p:nvPicPr>
          <p:cNvPr id="6" name="Picture 5">
            <a:extLst>
              <a:ext uri="{FF2B5EF4-FFF2-40B4-BE49-F238E27FC236}">
                <a16:creationId xmlns:a16="http://schemas.microsoft.com/office/drawing/2014/main" id="{29ED9B76-2DCE-A6B1-7543-BE50012F3663}"/>
              </a:ext>
            </a:extLst>
          </p:cNvPr>
          <p:cNvPicPr>
            <a:picLocks noChangeAspect="1"/>
          </p:cNvPicPr>
          <p:nvPr/>
        </p:nvPicPr>
        <p:blipFill>
          <a:blip r:embed="rId2"/>
          <a:stretch>
            <a:fillRect/>
          </a:stretch>
        </p:blipFill>
        <p:spPr>
          <a:xfrm>
            <a:off x="2068931" y="1240561"/>
            <a:ext cx="5494747" cy="1007102"/>
          </a:xfrm>
          <a:prstGeom prst="rect">
            <a:avLst/>
          </a:prstGeom>
        </p:spPr>
      </p:pic>
      <p:sp>
        <p:nvSpPr>
          <p:cNvPr id="7" name="TextBox 6">
            <a:extLst>
              <a:ext uri="{FF2B5EF4-FFF2-40B4-BE49-F238E27FC236}">
                <a16:creationId xmlns:a16="http://schemas.microsoft.com/office/drawing/2014/main" id="{239C9733-C1C5-157E-7CD4-E012043DC6AE}"/>
              </a:ext>
            </a:extLst>
          </p:cNvPr>
          <p:cNvSpPr txBox="1"/>
          <p:nvPr/>
        </p:nvSpPr>
        <p:spPr>
          <a:xfrm>
            <a:off x="7585151" y="1160038"/>
            <a:ext cx="1470274" cy="369332"/>
          </a:xfrm>
          <a:prstGeom prst="rect">
            <a:avLst/>
          </a:prstGeom>
          <a:noFill/>
        </p:spPr>
        <p:txBody>
          <a:bodyPr wrap="none" rtlCol="0">
            <a:spAutoFit/>
          </a:bodyPr>
          <a:lstStyle/>
          <a:p>
            <a:r>
              <a:rPr lang="en-US" dirty="0" err="1"/>
              <a:t>BioModels</a:t>
            </a:r>
            <a:r>
              <a:rPr lang="en-US" dirty="0"/>
              <a:t> 27</a:t>
            </a:r>
          </a:p>
        </p:txBody>
      </p:sp>
      <p:grpSp>
        <p:nvGrpSpPr>
          <p:cNvPr id="36" name="Group 35">
            <a:extLst>
              <a:ext uri="{FF2B5EF4-FFF2-40B4-BE49-F238E27FC236}">
                <a16:creationId xmlns:a16="http://schemas.microsoft.com/office/drawing/2014/main" id="{0FE99CD7-BA2C-629B-699F-E388F1E2F5F6}"/>
              </a:ext>
            </a:extLst>
          </p:cNvPr>
          <p:cNvGrpSpPr/>
          <p:nvPr/>
        </p:nvGrpSpPr>
        <p:grpSpPr>
          <a:xfrm>
            <a:off x="2068931" y="2419941"/>
            <a:ext cx="9946981" cy="4301530"/>
            <a:chOff x="2068931" y="2419941"/>
            <a:chExt cx="9946981" cy="4301530"/>
          </a:xfrm>
        </p:grpSpPr>
        <p:pic>
          <p:nvPicPr>
            <p:cNvPr id="4" name="Picture 3">
              <a:extLst>
                <a:ext uri="{FF2B5EF4-FFF2-40B4-BE49-F238E27FC236}">
                  <a16:creationId xmlns:a16="http://schemas.microsoft.com/office/drawing/2014/main" id="{0FE5AB59-46E1-6C66-5CD0-75D0D87D7021}"/>
                </a:ext>
              </a:extLst>
            </p:cNvPr>
            <p:cNvPicPr>
              <a:picLocks noChangeAspect="1"/>
            </p:cNvPicPr>
            <p:nvPr/>
          </p:nvPicPr>
          <p:blipFill>
            <a:blip r:embed="rId3"/>
            <a:stretch>
              <a:fillRect/>
            </a:stretch>
          </p:blipFill>
          <p:spPr>
            <a:xfrm>
              <a:off x="2068931" y="2419941"/>
              <a:ext cx="8301430" cy="4301530"/>
            </a:xfrm>
            <a:prstGeom prst="rect">
              <a:avLst/>
            </a:prstGeom>
          </p:spPr>
        </p:pic>
        <p:sp>
          <p:nvSpPr>
            <p:cNvPr id="8" name="TextBox 7">
              <a:extLst>
                <a:ext uri="{FF2B5EF4-FFF2-40B4-BE49-F238E27FC236}">
                  <a16:creationId xmlns:a16="http://schemas.microsoft.com/office/drawing/2014/main" id="{4CFAF2E0-55AC-5A9E-B1F1-45DF95DA33D8}"/>
                </a:ext>
              </a:extLst>
            </p:cNvPr>
            <p:cNvSpPr txBox="1"/>
            <p:nvPr/>
          </p:nvSpPr>
          <p:spPr>
            <a:xfrm>
              <a:off x="10428618" y="2419941"/>
              <a:ext cx="1587294" cy="369332"/>
            </a:xfrm>
            <a:prstGeom prst="rect">
              <a:avLst/>
            </a:prstGeom>
            <a:noFill/>
          </p:spPr>
          <p:txBody>
            <a:bodyPr wrap="none" rtlCol="0">
              <a:spAutoFit/>
            </a:bodyPr>
            <a:lstStyle/>
            <a:p>
              <a:r>
                <a:rPr lang="en-US" dirty="0" err="1"/>
                <a:t>BioModels</a:t>
              </a:r>
              <a:r>
                <a:rPr lang="en-US" dirty="0"/>
                <a:t> 466</a:t>
              </a:r>
            </a:p>
          </p:txBody>
        </p:sp>
      </p:grpSp>
      <p:grpSp>
        <p:nvGrpSpPr>
          <p:cNvPr id="35" name="Group 34">
            <a:extLst>
              <a:ext uri="{FF2B5EF4-FFF2-40B4-BE49-F238E27FC236}">
                <a16:creationId xmlns:a16="http://schemas.microsoft.com/office/drawing/2014/main" id="{CEC4BD5B-2B6E-B284-15EA-AF7E5404F5EB}"/>
              </a:ext>
            </a:extLst>
          </p:cNvPr>
          <p:cNvGrpSpPr/>
          <p:nvPr/>
        </p:nvGrpSpPr>
        <p:grpSpPr>
          <a:xfrm>
            <a:off x="2090560" y="1477686"/>
            <a:ext cx="182881" cy="4513022"/>
            <a:chOff x="2090560" y="1477686"/>
            <a:chExt cx="182881" cy="4513022"/>
          </a:xfrm>
        </p:grpSpPr>
        <p:sp>
          <p:nvSpPr>
            <p:cNvPr id="23" name="Oval 22">
              <a:extLst>
                <a:ext uri="{FF2B5EF4-FFF2-40B4-BE49-F238E27FC236}">
                  <a16:creationId xmlns:a16="http://schemas.microsoft.com/office/drawing/2014/main" id="{CB81A748-4529-8A3B-F3EA-5E4836AC89B7}"/>
                </a:ext>
              </a:extLst>
            </p:cNvPr>
            <p:cNvSpPr>
              <a:spLocks noChangeAspect="1"/>
            </p:cNvSpPr>
            <p:nvPr/>
          </p:nvSpPr>
          <p:spPr>
            <a:xfrm>
              <a:off x="2090560" y="5648801"/>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27" name="Oval 26">
              <a:extLst>
                <a:ext uri="{FF2B5EF4-FFF2-40B4-BE49-F238E27FC236}">
                  <a16:creationId xmlns:a16="http://schemas.microsoft.com/office/drawing/2014/main" id="{B7424B60-A03B-CDDE-0924-7ED21E780996}"/>
                </a:ext>
              </a:extLst>
            </p:cNvPr>
            <p:cNvSpPr>
              <a:spLocks noChangeAspect="1"/>
            </p:cNvSpPr>
            <p:nvPr/>
          </p:nvSpPr>
          <p:spPr>
            <a:xfrm>
              <a:off x="2090561" y="1477686"/>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28" name="Oval 27">
              <a:extLst>
                <a:ext uri="{FF2B5EF4-FFF2-40B4-BE49-F238E27FC236}">
                  <a16:creationId xmlns:a16="http://schemas.microsoft.com/office/drawing/2014/main" id="{5D8C9611-D0E5-CDED-6170-5DA0629EA02F}"/>
                </a:ext>
              </a:extLst>
            </p:cNvPr>
            <p:cNvSpPr>
              <a:spLocks noChangeAspect="1"/>
            </p:cNvSpPr>
            <p:nvPr/>
          </p:nvSpPr>
          <p:spPr>
            <a:xfrm>
              <a:off x="2090561" y="1649964"/>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29" name="Oval 28">
              <a:extLst>
                <a:ext uri="{FF2B5EF4-FFF2-40B4-BE49-F238E27FC236}">
                  <a16:creationId xmlns:a16="http://schemas.microsoft.com/office/drawing/2014/main" id="{ED74B6F1-7F61-B866-AA15-C9ACDC3262FC}"/>
                </a:ext>
              </a:extLst>
            </p:cNvPr>
            <p:cNvSpPr>
              <a:spLocks noChangeAspect="1"/>
            </p:cNvSpPr>
            <p:nvPr/>
          </p:nvSpPr>
          <p:spPr>
            <a:xfrm>
              <a:off x="2090561" y="1842120"/>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30" name="Oval 29">
              <a:extLst>
                <a:ext uri="{FF2B5EF4-FFF2-40B4-BE49-F238E27FC236}">
                  <a16:creationId xmlns:a16="http://schemas.microsoft.com/office/drawing/2014/main" id="{F884B017-D8E1-5701-839E-26A362839A34}"/>
                </a:ext>
              </a:extLst>
            </p:cNvPr>
            <p:cNvSpPr>
              <a:spLocks noChangeAspect="1"/>
            </p:cNvSpPr>
            <p:nvPr/>
          </p:nvSpPr>
          <p:spPr>
            <a:xfrm>
              <a:off x="2090561" y="2024337"/>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31" name="Oval 30">
              <a:extLst>
                <a:ext uri="{FF2B5EF4-FFF2-40B4-BE49-F238E27FC236}">
                  <a16:creationId xmlns:a16="http://schemas.microsoft.com/office/drawing/2014/main" id="{1D50CD28-D0BE-09C8-2688-7E88BAC31229}"/>
                </a:ext>
              </a:extLst>
            </p:cNvPr>
            <p:cNvSpPr>
              <a:spLocks noChangeAspect="1"/>
            </p:cNvSpPr>
            <p:nvPr/>
          </p:nvSpPr>
          <p:spPr>
            <a:xfrm>
              <a:off x="2090560" y="4767535"/>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32" name="Oval 31">
              <a:extLst>
                <a:ext uri="{FF2B5EF4-FFF2-40B4-BE49-F238E27FC236}">
                  <a16:creationId xmlns:a16="http://schemas.microsoft.com/office/drawing/2014/main" id="{7314F271-73E9-39E3-A7CE-550D25D8F7CE}"/>
                </a:ext>
              </a:extLst>
            </p:cNvPr>
            <p:cNvSpPr>
              <a:spLocks noChangeAspect="1"/>
            </p:cNvSpPr>
            <p:nvPr/>
          </p:nvSpPr>
          <p:spPr>
            <a:xfrm>
              <a:off x="2090560" y="4601885"/>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33" name="Oval 32">
              <a:extLst>
                <a:ext uri="{FF2B5EF4-FFF2-40B4-BE49-F238E27FC236}">
                  <a16:creationId xmlns:a16="http://schemas.microsoft.com/office/drawing/2014/main" id="{C8CE32DB-EAA2-D0AA-09B5-03037D665E09}"/>
                </a:ext>
              </a:extLst>
            </p:cNvPr>
            <p:cNvSpPr>
              <a:spLocks noChangeAspect="1"/>
            </p:cNvSpPr>
            <p:nvPr/>
          </p:nvSpPr>
          <p:spPr>
            <a:xfrm>
              <a:off x="2090560" y="5807828"/>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grpSp>
      <p:sp>
        <p:nvSpPr>
          <p:cNvPr id="34" name="TextBox 33">
            <a:extLst>
              <a:ext uri="{FF2B5EF4-FFF2-40B4-BE49-F238E27FC236}">
                <a16:creationId xmlns:a16="http://schemas.microsoft.com/office/drawing/2014/main" id="{1AD193A3-2C68-A38C-3B25-85CBCF63E890}"/>
              </a:ext>
            </a:extLst>
          </p:cNvPr>
          <p:cNvSpPr txBox="1"/>
          <p:nvPr/>
        </p:nvSpPr>
        <p:spPr>
          <a:xfrm>
            <a:off x="176088" y="2419941"/>
            <a:ext cx="1758883" cy="646331"/>
          </a:xfrm>
          <a:prstGeom prst="rect">
            <a:avLst/>
          </a:prstGeom>
          <a:solidFill>
            <a:schemeClr val="bg1">
              <a:lumMod val="95000"/>
            </a:schemeClr>
          </a:solidFill>
        </p:spPr>
        <p:txBody>
          <a:bodyPr wrap="square" rtlCol="0">
            <a:spAutoFit/>
          </a:bodyPr>
          <a:lstStyle/>
          <a:p>
            <a:r>
              <a:rPr lang="en-US" dirty="0"/>
              <a:t>Where is 27 inside of 466?</a:t>
            </a:r>
          </a:p>
        </p:txBody>
      </p:sp>
    </p:spTree>
    <p:extLst>
      <p:ext uri="{BB962C8B-B14F-4D97-AF65-F5344CB8AC3E}">
        <p14:creationId xmlns:p14="http://schemas.microsoft.com/office/powerpoint/2010/main" val="345402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1029-3337-4A98-8FDD-C6D14F8DAB67}"/>
              </a:ext>
            </a:extLst>
          </p:cNvPr>
          <p:cNvSpPr>
            <a:spLocks noGrp="1"/>
          </p:cNvSpPr>
          <p:nvPr>
            <p:ph type="title"/>
          </p:nvPr>
        </p:nvSpPr>
        <p:spPr/>
        <p:txBody>
          <a:bodyPr/>
          <a:lstStyle/>
          <a:p>
            <a:r>
              <a:rPr lang="en-US" dirty="0"/>
              <a:t>An Oscillator in the Oscillator Database</a:t>
            </a:r>
          </a:p>
        </p:txBody>
      </p:sp>
      <p:pic>
        <p:nvPicPr>
          <p:cNvPr id="3" name="Picture 2">
            <a:extLst>
              <a:ext uri="{FF2B5EF4-FFF2-40B4-BE49-F238E27FC236}">
                <a16:creationId xmlns:a16="http://schemas.microsoft.com/office/drawing/2014/main" id="{6D1062D2-3E19-89FE-222C-28D25EC9D9F4}"/>
              </a:ext>
            </a:extLst>
          </p:cNvPr>
          <p:cNvPicPr>
            <a:picLocks noChangeAspect="1"/>
          </p:cNvPicPr>
          <p:nvPr/>
        </p:nvPicPr>
        <p:blipFill>
          <a:blip r:embed="rId2"/>
          <a:stretch>
            <a:fillRect/>
          </a:stretch>
        </p:blipFill>
        <p:spPr>
          <a:xfrm>
            <a:off x="838200" y="1779829"/>
            <a:ext cx="3104322" cy="1649171"/>
          </a:xfrm>
          <a:prstGeom prst="rect">
            <a:avLst/>
          </a:prstGeom>
        </p:spPr>
      </p:pic>
      <p:pic>
        <p:nvPicPr>
          <p:cNvPr id="5" name="Picture 4">
            <a:extLst>
              <a:ext uri="{FF2B5EF4-FFF2-40B4-BE49-F238E27FC236}">
                <a16:creationId xmlns:a16="http://schemas.microsoft.com/office/drawing/2014/main" id="{028ABFAB-E9FD-1C9D-49B4-B02B8D4DCF05}"/>
              </a:ext>
            </a:extLst>
          </p:cNvPr>
          <p:cNvPicPr>
            <a:picLocks noChangeAspect="1"/>
          </p:cNvPicPr>
          <p:nvPr/>
        </p:nvPicPr>
        <p:blipFill>
          <a:blip r:embed="rId3"/>
          <a:stretch>
            <a:fillRect/>
          </a:stretch>
        </p:blipFill>
        <p:spPr>
          <a:xfrm>
            <a:off x="4185187" y="1690688"/>
            <a:ext cx="4064293" cy="4565615"/>
          </a:xfrm>
          <a:prstGeom prst="rect">
            <a:avLst/>
          </a:prstGeom>
        </p:spPr>
      </p:pic>
      <p:pic>
        <p:nvPicPr>
          <p:cNvPr id="7" name="Picture 6">
            <a:extLst>
              <a:ext uri="{FF2B5EF4-FFF2-40B4-BE49-F238E27FC236}">
                <a16:creationId xmlns:a16="http://schemas.microsoft.com/office/drawing/2014/main" id="{B9763847-944A-B5B9-CB38-E1657F9DB1B4}"/>
              </a:ext>
            </a:extLst>
          </p:cNvPr>
          <p:cNvPicPr>
            <a:picLocks noChangeAspect="1"/>
          </p:cNvPicPr>
          <p:nvPr/>
        </p:nvPicPr>
        <p:blipFill>
          <a:blip r:embed="rId4"/>
          <a:stretch>
            <a:fillRect/>
          </a:stretch>
        </p:blipFill>
        <p:spPr>
          <a:xfrm>
            <a:off x="8414992" y="1779829"/>
            <a:ext cx="3314700" cy="2247574"/>
          </a:xfrm>
          <a:prstGeom prst="rect">
            <a:avLst/>
          </a:prstGeom>
        </p:spPr>
      </p:pic>
    </p:spTree>
    <p:extLst>
      <p:ext uri="{BB962C8B-B14F-4D97-AF65-F5344CB8AC3E}">
        <p14:creationId xmlns:p14="http://schemas.microsoft.com/office/powerpoint/2010/main" val="4056313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97089</TotalTime>
  <Words>6766</Words>
  <Application>Microsoft Macintosh PowerPoint</Application>
  <PresentationFormat>Widescreen</PresentationFormat>
  <Paragraphs>1726</Paragraphs>
  <Slides>63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Calibri Light</vt:lpstr>
      <vt:lpstr>Cambria Math</vt:lpstr>
      <vt:lpstr>Courier New</vt:lpstr>
      <vt:lpstr>Segoe UI</vt:lpstr>
      <vt:lpstr>system-ui</vt:lpstr>
      <vt:lpstr>Office Theme</vt:lpstr>
      <vt:lpstr>pySubnetSB: A Python Package for Finding Sub-Networks in SBML Models</vt:lpstr>
      <vt:lpstr>Clustering Problem: Find Structurally Identical Networks In a Large Repository Oscillators_DOE_JUNE_12_B_41373: 66 oscillating networks have the same structure</vt:lpstr>
      <vt:lpstr>Clustering: Grouping Networks by Structural Identity</vt:lpstr>
      <vt:lpstr>Definitions of “Structurally Identical Networks”</vt:lpstr>
      <vt:lpstr>Permutably Invariant Hash of a Matrix</vt:lpstr>
      <vt:lpstr>Hash Performance on Oscillators</vt:lpstr>
      <vt:lpstr>Related Work and Applications</vt:lpstr>
      <vt:lpstr>Subnet Problem: Determine if Network A is a Subnet of Network B</vt:lpstr>
      <vt:lpstr>An Oscillator in the Oscillator Database</vt:lpstr>
      <vt:lpstr>Subnet Problem: Are there BioModels that contain this oscillator?</vt:lpstr>
      <vt:lpstr>Kholodenko 2000 (10) - Ultrasensitivity and negative feedback bring oscillations in MAPK cascade</vt:lpstr>
      <vt:lpstr>Why Find Model Sub-Networks?</vt:lpstr>
      <vt:lpstr>Related Work: Finding subnets is a specialized kind of graph analysis.</vt:lpstr>
      <vt:lpstr>Finding Subnets</vt:lpstr>
      <vt:lpstr>Strategy</vt:lpstr>
      <vt:lpstr>Constraints On Assignments for Chemical Reaction Networks</vt:lpstr>
      <vt:lpstr>Constraints reduce the number of assignments</vt:lpstr>
      <vt:lpstr>Constraints reduce the number of assignments to consider</vt:lpstr>
      <vt:lpstr>Parallelism</vt:lpstr>
      <vt:lpstr>Next Steps</vt:lpstr>
      <vt:lpstr>BACKUP</vt:lpstr>
      <vt:lpstr>Bipartite Hypergraphs Are Required to find Subnets</vt:lpstr>
      <vt:lpstr>PowerPoint Presentation</vt:lpstr>
      <vt:lpstr>Why Look for Structurally Identical Sub Networks (subnets)?</vt:lpstr>
      <vt:lpstr>Defining Structurally Identical Networks</vt:lpstr>
      <vt:lpstr>Detecting Subnets</vt:lpstr>
      <vt:lpstr>Example of Checking Permutably Identical Matrices</vt:lpstr>
      <vt:lpstr>Search Space for Strong Identity</vt:lpstr>
      <vt:lpstr>Computational Complexity of Naïve Algorithm to Detect Weak Structural Identical</vt:lpstr>
      <vt:lpstr>Applying Naïve Algorithm to OscillatorDatabase</vt:lpstr>
      <vt:lpstr>Incompatible Assignments</vt:lpstr>
      <vt:lpstr>Improved Search Space for Strong Identity</vt:lpstr>
      <vt:lpstr>Finding Compatible Assignments</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Detecting Structurally Identical Subsets</vt:lpstr>
      <vt:lpstr>Structural Subnets</vt:lpstr>
      <vt:lpstr>Why are subnets interesting?</vt:lpstr>
      <vt:lpstr>Naïve Algorithm for Detecting Subnets</vt:lpstr>
      <vt:lpstr>Order Independent Encodings Can Reduce The Complexity of Finding Subsets.</vt:lpstr>
      <vt:lpstr>Compatibility sets consider reactants and products separately.</vt:lpstr>
      <vt:lpstr>Initial sDSIRN Algorithm for Detecting Subnets</vt:lpstr>
      <vt:lpstr>Key Concepts</vt:lpstr>
      <vt:lpstr>PowerPoint Presentation</vt:lpstr>
      <vt:lpstr>Pairs of Order Independent Encodings</vt:lpstr>
      <vt:lpstr>sDSIRN Algorithm for Detecting Subnets With Pair Constraints</vt:lpstr>
      <vt:lpstr>sDSIRN Algorithm for Detecting Subnets</vt:lpstr>
      <vt:lpstr>Must Consider the Reactant and Product Stoichiometries</vt:lpstr>
      <vt:lpstr>Next Steps</vt:lpstr>
      <vt:lpstr>BACKUP</vt:lpstr>
      <vt:lpstr>Computational Complexity of Naïve Algorithm to Detect Weak Structural Identical</vt:lpstr>
      <vt:lpstr>Challenging to Detect Structurally Identical Networks</vt:lpstr>
      <vt:lpstr>PowerPoint Presentation</vt:lpstr>
      <vt:lpstr>Effect of Deeper Search</vt:lpstr>
      <vt:lpstr>DSIRN: Detecting Structurally Identical Reaction Networks: 2</vt:lpstr>
      <vt:lpstr>Why Find Model Structurally Identical Networks?</vt:lpstr>
      <vt:lpstr>Finding subnets is a specialized kind of graph analysis.</vt:lpstr>
      <vt:lpstr>Related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532</cp:revision>
  <dcterms:created xsi:type="dcterms:W3CDTF">2024-06-02T22:53:58Z</dcterms:created>
  <dcterms:modified xsi:type="dcterms:W3CDTF">2024-11-14T18:59:03Z</dcterms:modified>
</cp:coreProperties>
</file>